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notesSlides/notesSlide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notesSlides/notesSlide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notesSlides/notesSlide8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0.xml" ContentType="application/vnd.openxmlformats-officedocument.themeOverride+xml"/>
  <Override PartName="/ppt/notesSlides/notesSlide9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2.xml" ContentType="application/vnd.openxmlformats-officedocument.themeOverride+xml"/>
  <Override PartName="/ppt/notesSlides/notesSlide10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notesSlides/notesSlide11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notesSlides/notesSlide12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8.xml" ContentType="application/vnd.openxmlformats-officedocument.themeOverride+xml"/>
  <Override PartName="/ppt/notesSlides/notesSlide13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30.xml" ContentType="application/vnd.openxmlformats-officedocument.themeOverride+xml"/>
  <Override PartName="/ppt/notesSlides/notesSlide14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2.xml" ContentType="application/vnd.openxmlformats-officedocument.themeOverride+xml"/>
  <Override PartName="/ppt/notesSlides/notesSlide15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3.xml" ContentType="application/vnd.openxmlformats-officedocument.themeOverride+xml"/>
  <Override PartName="/ppt/notesSlides/notesSlide16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4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5.xml" ContentType="application/vnd.openxmlformats-officedocument.themeOverride+xml"/>
  <Override PartName="/ppt/notesSlides/notesSlide17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6.xml" ContentType="application/vnd.openxmlformats-officedocument.themeOverr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3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92" r:id="rId4"/>
    <p:sldId id="29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77" r:id="rId15"/>
    <p:sldId id="279" r:id="rId16"/>
    <p:sldId id="280" r:id="rId17"/>
    <p:sldId id="281" r:id="rId18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CC"/>
    <a:srgbClr val="0000FF"/>
    <a:srgbClr val="0033CC"/>
    <a:srgbClr val="F2F2F2"/>
    <a:srgbClr val="CCFFFF"/>
    <a:srgbClr val="66FFFF"/>
    <a:srgbClr val="FF66FF"/>
    <a:srgbClr val="CC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3" autoAdjust="0"/>
    <p:restoredTop sz="94343" autoAdjust="0"/>
  </p:normalViewPr>
  <p:slideViewPr>
    <p:cSldViewPr snapToGrid="0">
      <p:cViewPr varScale="1">
        <p:scale>
          <a:sx n="86" d="100"/>
          <a:sy n="86" d="100"/>
        </p:scale>
        <p:origin x="4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TCI (</a:t>
            </a:r>
            <a:r>
              <a:rPr lang="en-US" sz="2000" b="1" dirty="0">
                <a:solidFill>
                  <a:srgbClr val="0000CC"/>
                </a:solidFill>
              </a:rPr>
              <a:t>POI</a:t>
            </a:r>
            <a:r>
              <a:rPr lang="en-US" sz="2000" b="1" dirty="0"/>
              <a:t> + </a:t>
            </a:r>
            <a:r>
              <a:rPr lang="en-US" sz="2000" b="1" dirty="0">
                <a:solidFill>
                  <a:srgbClr val="7030A0"/>
                </a:solidFill>
              </a:rPr>
              <a:t>PSI</a:t>
            </a:r>
            <a:r>
              <a:rPr lang="en-US" sz="2000" b="1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</c:f>
              <c:strCache>
                <c:ptCount val="1"/>
                <c:pt idx="0">
                  <c:v>TCI (POI + PSI)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847-4398-AA97-56B0B02DBDE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43-402C-848A-584A864A8C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TCV!$B$3:$B$4</c:f>
              <c:numCache>
                <c:formatCode>#,##0</c:formatCode>
                <c:ptCount val="2"/>
                <c:pt idx="0">
                  <c:v>15938</c:v>
                </c:pt>
                <c:pt idx="1">
                  <c:v>12795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43-402C-848A-584A864A8C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7487459174789734E-2"/>
          <c:y val="6.5125436290323732E-2"/>
          <c:w val="0.93772906060771855"/>
          <c:h val="0.742442585706519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TCV!$B$41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3758109881788243E-3"/>
                  <c:y val="-3.2195449192269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B8-4FC7-AD61-1DA8E81C0CB0}"/>
                </c:ext>
              </c:extLst>
            </c:dLbl>
            <c:dLbl>
              <c:idx val="1"/>
              <c:layout>
                <c:manualLayout>
                  <c:x val="-8.0637164822682621E-3"/>
                  <c:y val="-4.22565270648540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E4-485B-B568-5AF664011C5B}"/>
                </c:ext>
              </c:extLst>
            </c:dLbl>
            <c:dLbl>
              <c:idx val="2"/>
              <c:layout>
                <c:manualLayout>
                  <c:x val="1.3439527470447061E-3"/>
                  <c:y val="-3.01832336177528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3B-4BA6-B85A-6D85203A8F5B}"/>
                </c:ext>
              </c:extLst>
            </c:dLbl>
            <c:dLbl>
              <c:idx val="6"/>
              <c:layout>
                <c:manualLayout>
                  <c:x val="-6.7197637352236295E-3"/>
                  <c:y val="1.60977245961347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02-4A47-94BC-099F9B05C47D}"/>
                </c:ext>
              </c:extLst>
            </c:dLbl>
            <c:dLbl>
              <c:idx val="7"/>
              <c:layout>
                <c:manualLayout>
                  <c:x val="0"/>
                  <c:y val="6.0366467235505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E4-485B-B568-5AF664011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TCV!$A$42:$A$49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TCV!$B$42:$B$49</c:f>
              <c:numCache>
                <c:formatCode>#,##0</c:formatCode>
                <c:ptCount val="8"/>
                <c:pt idx="0">
                  <c:v>1050</c:v>
                </c:pt>
                <c:pt idx="1">
                  <c:v>818</c:v>
                </c:pt>
                <c:pt idx="2">
                  <c:v>1431</c:v>
                </c:pt>
                <c:pt idx="3">
                  <c:v>367</c:v>
                </c:pt>
                <c:pt idx="4">
                  <c:v>3539</c:v>
                </c:pt>
                <c:pt idx="5">
                  <c:v>2879</c:v>
                </c:pt>
                <c:pt idx="6">
                  <c:v>821</c:v>
                </c:pt>
                <c:pt idx="7">
                  <c:v>5033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8-4902-B8EC-631E21381A8B}"/>
            </c:ext>
          </c:extLst>
        </c:ser>
        <c:ser>
          <c:idx val="1"/>
          <c:order val="1"/>
          <c:tx>
            <c:strRef>
              <c:f>TCV!$C$41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1.6127432964536424E-2"/>
                  <c:y val="-2.0122155745168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58-421A-B0FC-B9B638CFDC04}"/>
                </c:ext>
              </c:extLst>
            </c:dLbl>
            <c:dLbl>
              <c:idx val="3"/>
              <c:layout>
                <c:manualLayout>
                  <c:x val="1.7471385711581081E-2"/>
                  <c:y val="2.01221557451671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B0-415C-8D17-A8835B24F14F}"/>
                </c:ext>
              </c:extLst>
            </c:dLbl>
            <c:dLbl>
              <c:idx val="4"/>
              <c:layout>
                <c:manualLayout>
                  <c:x val="1.612743296453647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E4-485B-B568-5AF664011C5B}"/>
                </c:ext>
              </c:extLst>
            </c:dLbl>
            <c:dLbl>
              <c:idx val="5"/>
              <c:layout>
                <c:manualLayout>
                  <c:x val="2.687905494089402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E4-485B-B568-5AF664011C5B}"/>
                </c:ext>
              </c:extLst>
            </c:dLbl>
            <c:dLbl>
              <c:idx val="7"/>
              <c:layout>
                <c:manualLayout>
                  <c:x val="8.06371648226804E-3"/>
                  <c:y val="-4.0244311490337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E4-485B-B568-5AF664011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TCV!$A$42:$A$49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TCV!$C$42:$C$49</c:f>
              <c:numCache>
                <c:formatCode>#,##0</c:formatCode>
                <c:ptCount val="8"/>
                <c:pt idx="0">
                  <c:v>869</c:v>
                </c:pt>
                <c:pt idx="1">
                  <c:v>693</c:v>
                </c:pt>
                <c:pt idx="2">
                  <c:v>1225</c:v>
                </c:pt>
                <c:pt idx="3">
                  <c:v>310</c:v>
                </c:pt>
                <c:pt idx="4">
                  <c:v>3061</c:v>
                </c:pt>
                <c:pt idx="5">
                  <c:v>2632</c:v>
                </c:pt>
                <c:pt idx="6">
                  <c:v>1002</c:v>
                </c:pt>
                <c:pt idx="7">
                  <c:v>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18-4902-B8EC-631E21381A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7533696"/>
        <c:axId val="1105050640"/>
      </c:barChart>
      <c:catAx>
        <c:axId val="110753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5050640"/>
        <c:crosses val="autoZero"/>
        <c:auto val="1"/>
        <c:lblAlgn val="ctr"/>
        <c:lblOffset val="100"/>
        <c:noMultiLvlLbl val="0"/>
      </c:catAx>
      <c:valAx>
        <c:axId val="110505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53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3155335089172525E-3"/>
                  <c:y val="-6.64859969322209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22-4DE5-B171-B1F13FBA9F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TCV!$B$30:$B$37</c:f>
              <c:numCache>
                <c:formatCode>#,##0</c:formatCode>
                <c:ptCount val="8"/>
                <c:pt idx="0">
                  <c:v>283</c:v>
                </c:pt>
                <c:pt idx="1">
                  <c:v>189</c:v>
                </c:pt>
                <c:pt idx="2">
                  <c:v>693</c:v>
                </c:pt>
                <c:pt idx="3">
                  <c:v>68</c:v>
                </c:pt>
                <c:pt idx="4">
                  <c:v>1478</c:v>
                </c:pt>
                <c:pt idx="5">
                  <c:v>681</c:v>
                </c:pt>
                <c:pt idx="6">
                  <c:v>72</c:v>
                </c:pt>
                <c:pt idx="7">
                  <c:v>3070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B-4A6A-BA42-D15E909FFA48}"/>
            </c:ext>
          </c:extLst>
        </c:ser>
        <c:ser>
          <c:idx val="1"/>
          <c:order val="1"/>
          <c:tx>
            <c:strRef>
              <c:f>TCV!$C$29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TCV!$C$30:$C$37</c:f>
              <c:numCache>
                <c:formatCode>#,##0</c:formatCode>
                <c:ptCount val="8"/>
                <c:pt idx="0">
                  <c:v>220</c:v>
                </c:pt>
                <c:pt idx="1">
                  <c:v>193</c:v>
                </c:pt>
                <c:pt idx="2">
                  <c:v>660</c:v>
                </c:pt>
                <c:pt idx="3">
                  <c:v>78</c:v>
                </c:pt>
                <c:pt idx="4">
                  <c:v>1410</c:v>
                </c:pt>
                <c:pt idx="5">
                  <c:v>681</c:v>
                </c:pt>
                <c:pt idx="6">
                  <c:v>147</c:v>
                </c:pt>
                <c:pt idx="7">
                  <c:v>1622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FB-4A6A-BA42-D15E909FFA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304048"/>
        <c:axId val="1541107648"/>
      </c:barChart>
      <c:catAx>
        <c:axId val="165930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107648"/>
        <c:crosses val="autoZero"/>
        <c:auto val="1"/>
        <c:lblAlgn val="ctr"/>
        <c:lblOffset val="100"/>
        <c:noMultiLvlLbl val="0"/>
      </c:catAx>
      <c:valAx>
        <c:axId val="15411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30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TCV!$B$7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TCV!$B$8:$B$15</c:f>
              <c:numCache>
                <c:formatCode>#,##0</c:formatCode>
                <c:ptCount val="8"/>
                <c:pt idx="0">
                  <c:v>767</c:v>
                </c:pt>
                <c:pt idx="1">
                  <c:v>629</c:v>
                </c:pt>
                <c:pt idx="2">
                  <c:v>738</c:v>
                </c:pt>
                <c:pt idx="3">
                  <c:v>299</c:v>
                </c:pt>
                <c:pt idx="4">
                  <c:v>2061</c:v>
                </c:pt>
                <c:pt idx="5">
                  <c:v>2198</c:v>
                </c:pt>
                <c:pt idx="6">
                  <c:v>749</c:v>
                </c:pt>
                <c:pt idx="7">
                  <c:v>1963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B-4D56-8BAD-43EB914F90D0}"/>
            </c:ext>
          </c:extLst>
        </c:ser>
        <c:ser>
          <c:idx val="1"/>
          <c:order val="1"/>
          <c:tx>
            <c:strRef>
              <c:f>TCV!$C$7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TCV!$C$8:$C$15</c:f>
              <c:numCache>
                <c:formatCode>#,##0</c:formatCode>
                <c:ptCount val="8"/>
                <c:pt idx="0">
                  <c:v>649</c:v>
                </c:pt>
                <c:pt idx="1">
                  <c:v>500</c:v>
                </c:pt>
                <c:pt idx="2">
                  <c:v>565</c:v>
                </c:pt>
                <c:pt idx="3">
                  <c:v>232</c:v>
                </c:pt>
                <c:pt idx="4">
                  <c:v>1651</c:v>
                </c:pt>
                <c:pt idx="5">
                  <c:v>1951</c:v>
                </c:pt>
                <c:pt idx="6">
                  <c:v>855</c:v>
                </c:pt>
                <c:pt idx="7">
                  <c:v>1381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AB-4D56-8BAD-43EB914F90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295648"/>
        <c:axId val="1339738848"/>
      </c:barChart>
      <c:catAx>
        <c:axId val="165929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9738848"/>
        <c:crosses val="autoZero"/>
        <c:auto val="1"/>
        <c:lblAlgn val="ctr"/>
        <c:lblOffset val="100"/>
        <c:noMultiLvlLbl val="0"/>
      </c:catAx>
      <c:valAx>
        <c:axId val="13397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2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TCV!$B$7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TCV!$B$16</c:f>
              <c:numCache>
                <c:formatCode>#,##0</c:formatCode>
                <c:ptCount val="1"/>
                <c:pt idx="0">
                  <c:v>9404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F-4762-8658-054015DF49F8}"/>
            </c:ext>
          </c:extLst>
        </c:ser>
        <c:ser>
          <c:idx val="1"/>
          <c:order val="1"/>
          <c:tx>
            <c:strRef>
              <c:f>TCV!$C$7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TCV!$C$16</c:f>
              <c:numCache>
                <c:formatCode>#,##0</c:formatCode>
                <c:ptCount val="1"/>
                <c:pt idx="0">
                  <c:v>7784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5F-4762-8658-054015DF49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12788416"/>
        <c:axId val="1353489472"/>
      </c:barChart>
      <c:catAx>
        <c:axId val="1412788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53489472"/>
        <c:crosses val="autoZero"/>
        <c:auto val="1"/>
        <c:lblAlgn val="ctr"/>
        <c:lblOffset val="100"/>
        <c:noMultiLvlLbl val="0"/>
      </c:catAx>
      <c:valAx>
        <c:axId val="13534894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7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116684404055602E-2"/>
                  <c:y val="-2.84254430843918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46004307955057"/>
                      <c:h val="0.119292109477497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28D-43F0-AB4C-7A2F379DD0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TCV!$B$38</c:f>
              <c:numCache>
                <c:formatCode>#,##0</c:formatCode>
                <c:ptCount val="1"/>
                <c:pt idx="0">
                  <c:v>6534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E-47C0-94FA-FCAC63778EA0}"/>
            </c:ext>
          </c:extLst>
        </c:ser>
        <c:ser>
          <c:idx val="1"/>
          <c:order val="1"/>
          <c:tx>
            <c:strRef>
              <c:f>TCV!$C$29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TCV!$C$38</c:f>
              <c:numCache>
                <c:formatCode>#,##0</c:formatCode>
                <c:ptCount val="1"/>
                <c:pt idx="0">
                  <c:v>5011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BE-47C0-94FA-FCAC63778E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275248"/>
        <c:axId val="1430029744"/>
      </c:barChart>
      <c:catAx>
        <c:axId val="1659275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30029744"/>
        <c:crosses val="autoZero"/>
        <c:auto val="1"/>
        <c:lblAlgn val="ctr"/>
        <c:lblOffset val="100"/>
        <c:noMultiLvlLbl val="0"/>
      </c:catAx>
      <c:valAx>
        <c:axId val="14300297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27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Total Index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Index!$B$43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Index!$A$44:$A$51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Index!$B$44:$B$51</c:f>
              <c:numCache>
                <c:formatCode>#,##0</c:formatCode>
                <c:ptCount val="8"/>
                <c:pt idx="0">
                  <c:v>171</c:v>
                </c:pt>
                <c:pt idx="1">
                  <c:v>126</c:v>
                </c:pt>
                <c:pt idx="2">
                  <c:v>225</c:v>
                </c:pt>
                <c:pt idx="3">
                  <c:v>65</c:v>
                </c:pt>
                <c:pt idx="4">
                  <c:v>489</c:v>
                </c:pt>
                <c:pt idx="5">
                  <c:v>504</c:v>
                </c:pt>
                <c:pt idx="6">
                  <c:v>192</c:v>
                </c:pt>
                <c:pt idx="7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1-4A88-B559-D7DAA74EF45D}"/>
            </c:ext>
          </c:extLst>
        </c:ser>
        <c:ser>
          <c:idx val="1"/>
          <c:order val="1"/>
          <c:tx>
            <c:strRef>
              <c:f>Index!$C$43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Index!$A$44:$A$51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Index!$C$44:$C$51</c:f>
              <c:numCache>
                <c:formatCode>#,##0</c:formatCode>
                <c:ptCount val="8"/>
                <c:pt idx="0">
                  <c:v>155</c:v>
                </c:pt>
                <c:pt idx="1">
                  <c:v>117</c:v>
                </c:pt>
                <c:pt idx="2">
                  <c:v>204</c:v>
                </c:pt>
                <c:pt idx="3">
                  <c:v>56</c:v>
                </c:pt>
                <c:pt idx="4">
                  <c:v>414</c:v>
                </c:pt>
                <c:pt idx="5">
                  <c:v>416</c:v>
                </c:pt>
                <c:pt idx="6">
                  <c:v>240</c:v>
                </c:pt>
                <c:pt idx="7">
                  <c:v>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F1-4A88-B559-D7DAA74EF45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75832384"/>
        <c:axId val="1875829888"/>
      </c:barChart>
      <c:catAx>
        <c:axId val="187583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5829888"/>
        <c:crosses val="autoZero"/>
        <c:auto val="1"/>
        <c:lblAlgn val="ctr"/>
        <c:lblOffset val="100"/>
        <c:noMultiLvlLbl val="0"/>
      </c:catAx>
      <c:valAx>
        <c:axId val="187582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583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2887131627580765E-2"/>
          <c:y val="3.732408209861264E-2"/>
          <c:w val="0.94567538073343782"/>
          <c:h val="0.533474248362739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Index!$B$29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Index!$B$30:$B$37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B5-4D53-AC70-9140470D552E}"/>
            </c:ext>
          </c:extLst>
        </c:ser>
        <c:ser>
          <c:idx val="1"/>
          <c:order val="1"/>
          <c:tx>
            <c:strRef>
              <c:f>Index!$C$29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Index!$C$30:$C$37</c:f>
              <c:numCache>
                <c:formatCode>General</c:formatCode>
                <c:ptCount val="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B5-4D53-AC70-9140470D55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304048"/>
        <c:axId val="1541107648"/>
      </c:barChart>
      <c:catAx>
        <c:axId val="165930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107648"/>
        <c:crosses val="autoZero"/>
        <c:auto val="1"/>
        <c:lblAlgn val="ctr"/>
        <c:lblOffset val="100"/>
        <c:noMultiLvlLbl val="0"/>
      </c:catAx>
      <c:valAx>
        <c:axId val="15411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3040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7030A0"/>
                </a:solidFill>
              </a:rPr>
              <a:t>Special Complex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Index!$B$29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Index!$B$38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84-4D39-8307-4F8AA15E6CF3}"/>
            </c:ext>
          </c:extLst>
        </c:ser>
        <c:ser>
          <c:idx val="1"/>
          <c:order val="1"/>
          <c:tx>
            <c:strRef>
              <c:f>Index!$C$29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Index!$C$38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84-4D39-8307-4F8AA15E6C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275248"/>
        <c:axId val="1430029744"/>
      </c:barChart>
      <c:catAx>
        <c:axId val="1659275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30029744"/>
        <c:crosses val="autoZero"/>
        <c:auto val="1"/>
        <c:lblAlgn val="ctr"/>
        <c:lblOffset val="100"/>
        <c:noMultiLvlLbl val="0"/>
      </c:catAx>
      <c:valAx>
        <c:axId val="14300297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27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Index!$B$7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8020232038156352E-3"/>
                  <c:y val="-6.88777369324662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E5-411C-BA09-66E785366591}"/>
                </c:ext>
              </c:extLst>
            </c:dLbl>
            <c:dLbl>
              <c:idx val="1"/>
              <c:layout>
                <c:manualLayout>
                  <c:x val="1.802023203815602E-3"/>
                  <c:y val="-6.19533075172378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E5-411C-BA09-66E785366591}"/>
                </c:ext>
              </c:extLst>
            </c:dLbl>
            <c:dLbl>
              <c:idx val="2"/>
              <c:layout>
                <c:manualLayout>
                  <c:x val="-7.2080928152625737E-3"/>
                  <c:y val="-5.16583026993496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E5-411C-BA09-66E7853665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Index!$B$8:$B$15</c:f>
              <c:numCache>
                <c:formatCode>#,##0</c:formatCode>
                <c:ptCount val="8"/>
                <c:pt idx="0">
                  <c:v>171</c:v>
                </c:pt>
                <c:pt idx="1">
                  <c:v>126</c:v>
                </c:pt>
                <c:pt idx="2">
                  <c:v>223</c:v>
                </c:pt>
                <c:pt idx="3">
                  <c:v>64</c:v>
                </c:pt>
                <c:pt idx="4">
                  <c:v>486</c:v>
                </c:pt>
                <c:pt idx="5">
                  <c:v>501</c:v>
                </c:pt>
                <c:pt idx="6">
                  <c:v>191</c:v>
                </c:pt>
                <c:pt idx="7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25-45C3-B86D-A2AE56595163}"/>
            </c:ext>
          </c:extLst>
        </c:ser>
        <c:ser>
          <c:idx val="1"/>
          <c:order val="1"/>
          <c:tx>
            <c:strRef>
              <c:f>Index!$C$7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3.6040464076312704E-3"/>
                  <c:y val="-4.50569509216275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E5-411C-BA09-66E7853665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Index!$C$8:$C$15</c:f>
              <c:numCache>
                <c:formatCode>#,##0</c:formatCode>
                <c:ptCount val="8"/>
                <c:pt idx="0">
                  <c:v>153</c:v>
                </c:pt>
                <c:pt idx="1">
                  <c:v>117</c:v>
                </c:pt>
                <c:pt idx="2">
                  <c:v>204</c:v>
                </c:pt>
                <c:pt idx="3">
                  <c:v>56</c:v>
                </c:pt>
                <c:pt idx="4">
                  <c:v>414</c:v>
                </c:pt>
                <c:pt idx="5">
                  <c:v>415</c:v>
                </c:pt>
                <c:pt idx="6">
                  <c:v>237</c:v>
                </c:pt>
                <c:pt idx="7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25-45C3-B86D-A2AE565951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295648"/>
        <c:axId val="1339738848"/>
      </c:barChart>
      <c:catAx>
        <c:axId val="165929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9738848"/>
        <c:crosses val="autoZero"/>
        <c:auto val="1"/>
        <c:lblAlgn val="ctr"/>
        <c:lblOffset val="100"/>
        <c:noMultiLvlLbl val="0"/>
      </c:catAx>
      <c:valAx>
        <c:axId val="13397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2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Index Crimes (</a:t>
            </a:r>
            <a:r>
              <a:rPr lang="en-US" dirty="0">
                <a:solidFill>
                  <a:srgbClr val="0000CC"/>
                </a:solidFill>
              </a:rPr>
              <a:t>Focus Crimes </a:t>
            </a:r>
            <a:r>
              <a:rPr lang="en-US" dirty="0"/>
              <a:t>+ </a:t>
            </a:r>
            <a:r>
              <a:rPr lang="en-US" dirty="0">
                <a:solidFill>
                  <a:srgbClr val="7030A0"/>
                </a:solidFill>
              </a:rPr>
              <a:t>Special Complex Crimes</a:t>
            </a:r>
            <a:r>
              <a:rPr lang="en-US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Index!$B$2</c:f>
              <c:strCache>
                <c:ptCount val="1"/>
                <c:pt idx="0">
                  <c:v>Index Crimes (8 Focus Crimes + Special Complex Crimes)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C25-4B98-9000-0B4DB7E1C92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F2-4D65-B3E6-2DAEF06BD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Index!$B$3:$B$4</c:f>
              <c:numCache>
                <c:formatCode>#,##0</c:formatCode>
                <c:ptCount val="2"/>
                <c:pt idx="0">
                  <c:v>2151</c:v>
                </c:pt>
                <c:pt idx="1">
                  <c:v>1935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F2-4D65-B3E6-2DAEF06BDC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0000CC"/>
                </a:solidFill>
              </a:rPr>
              <a:t> Focus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Index!$B$7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71D-478D-BF03-F7795E94C6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Index!$B$16</c:f>
              <c:numCache>
                <c:formatCode>#,##0</c:formatCode>
                <c:ptCount val="1"/>
                <c:pt idx="0">
                  <c:v>2141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B-4282-BFDB-C9429D2ED440}"/>
            </c:ext>
          </c:extLst>
        </c:ser>
        <c:ser>
          <c:idx val="1"/>
          <c:order val="1"/>
          <c:tx>
            <c:strRef>
              <c:f>Index!$C$7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Index!$C$16</c:f>
              <c:numCache>
                <c:formatCode>#,##0</c:formatCode>
                <c:ptCount val="1"/>
                <c:pt idx="0">
                  <c:v>1925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B-4282-BFDB-C9429D2ED4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12788416"/>
        <c:axId val="1353489472"/>
      </c:barChart>
      <c:catAx>
        <c:axId val="1412788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53489472"/>
        <c:crosses val="autoZero"/>
        <c:auto val="1"/>
        <c:lblAlgn val="ctr"/>
        <c:lblOffset val="100"/>
        <c:noMultiLvlLbl val="0"/>
      </c:catAx>
      <c:valAx>
        <c:axId val="13534894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7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8 Special Complex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7690944881889765E-2"/>
          <c:y val="0.19029876071819521"/>
          <c:w val="0.96085072178477693"/>
          <c:h val="0.47169909172704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'8FC-SCC-PPOCPO'!$B$26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'8FC-SCC-PPOCPO'!$A$27:$A$34</c:f>
              <c:strCache>
                <c:ptCount val="8"/>
                <c:pt idx="0">
                  <c:v>Rape with Homicide</c:v>
                </c:pt>
                <c:pt idx="1">
                  <c:v>Kidnapping with Homicide</c:v>
                </c:pt>
                <c:pt idx="2">
                  <c:v>Kidnapping with Rape</c:v>
                </c:pt>
                <c:pt idx="3">
                  <c:v>Robbery with Homicide</c:v>
                </c:pt>
                <c:pt idx="4">
                  <c:v>Robbery with Serious Physical Injury</c:v>
                </c:pt>
                <c:pt idx="5">
                  <c:v>Robbery with Rape</c:v>
                </c:pt>
                <c:pt idx="6">
                  <c:v>Robbery with Arson</c:v>
                </c:pt>
                <c:pt idx="7">
                  <c:v>Arson with Homicide</c:v>
                </c:pt>
              </c:strCache>
            </c:strRef>
          </c:cat>
          <c:val>
            <c:numRef>
              <c:f>'8FC-SCC-PPOCPO'!$B$27:$B$34</c:f>
              <c:numCache>
                <c:formatCode>#,##0</c:formatCode>
                <c:ptCount val="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5-44DA-8C41-2584E947054A}"/>
            </c:ext>
          </c:extLst>
        </c:ser>
        <c:ser>
          <c:idx val="1"/>
          <c:order val="1"/>
          <c:tx>
            <c:strRef>
              <c:f>'8FC-SCC-PPOCPO'!$C$26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'8FC-SCC-PPOCPO'!$A$27:$A$34</c:f>
              <c:strCache>
                <c:ptCount val="8"/>
                <c:pt idx="0">
                  <c:v>Rape with Homicide</c:v>
                </c:pt>
                <c:pt idx="1">
                  <c:v>Kidnapping with Homicide</c:v>
                </c:pt>
                <c:pt idx="2">
                  <c:v>Kidnapping with Rape</c:v>
                </c:pt>
                <c:pt idx="3">
                  <c:v>Robbery with Homicide</c:v>
                </c:pt>
                <c:pt idx="4">
                  <c:v>Robbery with Serious Physical Injury</c:v>
                </c:pt>
                <c:pt idx="5">
                  <c:v>Robbery with Rape</c:v>
                </c:pt>
                <c:pt idx="6">
                  <c:v>Robbery with Arson</c:v>
                </c:pt>
                <c:pt idx="7">
                  <c:v>Arson with Homicide</c:v>
                </c:pt>
              </c:strCache>
            </c:strRef>
          </c:cat>
          <c:val>
            <c:numRef>
              <c:f>'8FC-SCC-PPOCPO'!$C$27:$C$34</c:f>
              <c:numCache>
                <c:formatCode>#,##0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55-44DA-8C41-2584E94705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304048"/>
        <c:axId val="1541107648"/>
      </c:barChart>
      <c:catAx>
        <c:axId val="1659304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1107648"/>
        <c:crosses val="autoZero"/>
        <c:auto val="1"/>
        <c:lblAlgn val="ctr"/>
        <c:lblOffset val="100"/>
        <c:noMultiLvlLbl val="0"/>
      </c:catAx>
      <c:valAx>
        <c:axId val="15411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3040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Focus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3503608923884512E-2"/>
          <c:y val="0.18448732038776638"/>
          <c:w val="0.93503805774278215"/>
          <c:h val="0.59496810736629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'8FC-SCC-PPOCPO'!$B$4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'8FC-SCC-PPOCPO'!$A$5:$A$12</c:f>
              <c:strCache>
                <c:ptCount val="8"/>
                <c:pt idx="0">
                  <c:v>Murder</c:v>
                </c:pt>
                <c:pt idx="1">
                  <c:v>Homicide</c:v>
                </c:pt>
                <c:pt idx="2">
                  <c:v>Physical Injury</c:v>
                </c:pt>
                <c:pt idx="3">
                  <c:v>Rape</c:v>
                </c:pt>
                <c:pt idx="4">
                  <c:v>Robbery</c:v>
                </c:pt>
                <c:pt idx="5">
                  <c:v>Theft</c:v>
                </c:pt>
                <c:pt idx="6">
                  <c:v>Carnapping (MV)</c:v>
                </c:pt>
                <c:pt idx="7">
                  <c:v>Carnapping (MC)</c:v>
                </c:pt>
              </c:strCache>
            </c:strRef>
          </c:cat>
          <c:val>
            <c:numRef>
              <c:f>'8FC-SCC-PPOCPO'!$B$5:$B$12</c:f>
              <c:numCache>
                <c:formatCode>#,##0</c:formatCode>
                <c:ptCount val="8"/>
                <c:pt idx="0">
                  <c:v>350</c:v>
                </c:pt>
                <c:pt idx="1">
                  <c:v>117</c:v>
                </c:pt>
                <c:pt idx="2">
                  <c:v>557</c:v>
                </c:pt>
                <c:pt idx="3">
                  <c:v>479</c:v>
                </c:pt>
                <c:pt idx="4">
                  <c:v>195</c:v>
                </c:pt>
                <c:pt idx="5">
                  <c:v>386</c:v>
                </c:pt>
                <c:pt idx="6">
                  <c:v>1</c:v>
                </c:pt>
                <c:pt idx="7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6-4115-BF8B-C5E036B184F5}"/>
            </c:ext>
          </c:extLst>
        </c:ser>
        <c:ser>
          <c:idx val="1"/>
          <c:order val="1"/>
          <c:tx>
            <c:strRef>
              <c:f>'8FC-SCC-PPOCPO'!$C$4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'8FC-SCC-PPOCPO'!$A$5:$A$12</c:f>
              <c:strCache>
                <c:ptCount val="8"/>
                <c:pt idx="0">
                  <c:v>Murder</c:v>
                </c:pt>
                <c:pt idx="1">
                  <c:v>Homicide</c:v>
                </c:pt>
                <c:pt idx="2">
                  <c:v>Physical Injury</c:v>
                </c:pt>
                <c:pt idx="3">
                  <c:v>Rape</c:v>
                </c:pt>
                <c:pt idx="4">
                  <c:v>Robbery</c:v>
                </c:pt>
                <c:pt idx="5">
                  <c:v>Theft</c:v>
                </c:pt>
                <c:pt idx="6">
                  <c:v>Carnapping (MV)</c:v>
                </c:pt>
                <c:pt idx="7">
                  <c:v>Carnapping (MC)</c:v>
                </c:pt>
              </c:strCache>
            </c:strRef>
          </c:cat>
          <c:val>
            <c:numRef>
              <c:f>'8FC-SCC-PPOCPO'!$C$5:$C$12</c:f>
              <c:numCache>
                <c:formatCode>#,##0</c:formatCode>
                <c:ptCount val="8"/>
                <c:pt idx="0">
                  <c:v>286</c:v>
                </c:pt>
                <c:pt idx="1">
                  <c:v>100</c:v>
                </c:pt>
                <c:pt idx="2">
                  <c:v>448</c:v>
                </c:pt>
                <c:pt idx="3">
                  <c:v>377</c:v>
                </c:pt>
                <c:pt idx="4">
                  <c:v>189</c:v>
                </c:pt>
                <c:pt idx="5">
                  <c:v>474</c:v>
                </c:pt>
                <c:pt idx="6">
                  <c:v>6</c:v>
                </c:pt>
                <c:pt idx="7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96-4115-BF8B-C5E036B184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295648"/>
        <c:axId val="1339738848"/>
      </c:barChart>
      <c:catAx>
        <c:axId val="1659295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9738848"/>
        <c:crosses val="autoZero"/>
        <c:auto val="1"/>
        <c:lblAlgn val="ctr"/>
        <c:lblOffset val="100"/>
        <c:noMultiLvlLbl val="0"/>
      </c:catAx>
      <c:valAx>
        <c:axId val="13397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2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Mur!$B$9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Mur!$A$10:$A$17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Mur!$B$10:$B$17</c:f>
              <c:numCache>
                <c:formatCode>#,##0</c:formatCode>
                <c:ptCount val="8"/>
                <c:pt idx="0">
                  <c:v>18</c:v>
                </c:pt>
                <c:pt idx="1">
                  <c:v>29</c:v>
                </c:pt>
                <c:pt idx="2">
                  <c:v>26</c:v>
                </c:pt>
                <c:pt idx="3">
                  <c:v>6</c:v>
                </c:pt>
                <c:pt idx="4">
                  <c:v>97</c:v>
                </c:pt>
                <c:pt idx="5">
                  <c:v>128</c:v>
                </c:pt>
                <c:pt idx="6">
                  <c:v>30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2-4619-BDB3-09954D89079C}"/>
            </c:ext>
          </c:extLst>
        </c:ser>
        <c:ser>
          <c:idx val="1"/>
          <c:order val="1"/>
          <c:tx>
            <c:strRef>
              <c:f>Mur!$C$9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Mur!$A$10:$A$17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Mur!$C$10:$C$17</c:f>
              <c:numCache>
                <c:formatCode>#,##0</c:formatCode>
                <c:ptCount val="8"/>
                <c:pt idx="0">
                  <c:v>10</c:v>
                </c:pt>
                <c:pt idx="1">
                  <c:v>29</c:v>
                </c:pt>
                <c:pt idx="2">
                  <c:v>35</c:v>
                </c:pt>
                <c:pt idx="3">
                  <c:v>5</c:v>
                </c:pt>
                <c:pt idx="4">
                  <c:v>51</c:v>
                </c:pt>
                <c:pt idx="5">
                  <c:v>115</c:v>
                </c:pt>
                <c:pt idx="6">
                  <c:v>34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2-4619-BDB3-09954D8907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Mur!$B$2</c:f>
              <c:strCache>
                <c:ptCount val="1"/>
                <c:pt idx="0">
                  <c:v>Murder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4F3-4C7A-A30E-0B1EA1131438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F8-4140-8292-4DC3433EA2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Mur!$A$3:$A$4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Mur!$B$3:$B$4</c:f>
              <c:numCache>
                <c:formatCode>#,##0</c:formatCode>
                <c:ptCount val="2"/>
                <c:pt idx="0">
                  <c:v>350</c:v>
                </c:pt>
                <c:pt idx="1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8-4140-8292-4DC3433EA2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Hom!$B$9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Hom!$B$10:$B$17</c:f>
              <c:numCache>
                <c:formatCode>#,##0</c:formatCode>
                <c:ptCount val="8"/>
                <c:pt idx="0">
                  <c:v>14</c:v>
                </c:pt>
                <c:pt idx="1">
                  <c:v>14</c:v>
                </c:pt>
                <c:pt idx="2">
                  <c:v>10</c:v>
                </c:pt>
                <c:pt idx="3">
                  <c:v>0</c:v>
                </c:pt>
                <c:pt idx="4">
                  <c:v>34</c:v>
                </c:pt>
                <c:pt idx="5">
                  <c:v>36</c:v>
                </c:pt>
                <c:pt idx="6">
                  <c:v>6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6-4B8F-A00F-614F8B9F74A8}"/>
            </c:ext>
          </c:extLst>
        </c:ser>
        <c:ser>
          <c:idx val="1"/>
          <c:order val="1"/>
          <c:tx>
            <c:strRef>
              <c:f>Hom!$C$9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Hom!$C$10:$C$17</c:f>
              <c:numCache>
                <c:formatCode>#,##0</c:formatCode>
                <c:ptCount val="8"/>
                <c:pt idx="0">
                  <c:v>12</c:v>
                </c:pt>
                <c:pt idx="1">
                  <c:v>16</c:v>
                </c:pt>
                <c:pt idx="2">
                  <c:v>14</c:v>
                </c:pt>
                <c:pt idx="3">
                  <c:v>3</c:v>
                </c:pt>
                <c:pt idx="4">
                  <c:v>22</c:v>
                </c:pt>
                <c:pt idx="5">
                  <c:v>25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6-4B8F-A00F-614F8B9F74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Hom!$B$2</c:f>
              <c:strCache>
                <c:ptCount val="1"/>
                <c:pt idx="0">
                  <c:v>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463-42EF-8AF9-471E8C34AEC4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9D-4AE5-8580-B7226BFD1F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Hom!$A$3:$A$4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Hom!$B$3:$B$4</c:f>
              <c:numCache>
                <c:formatCode>#,##0</c:formatCode>
                <c:ptCount val="2"/>
                <c:pt idx="0">
                  <c:v>117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9D-4AE5-8580-B7226BFD1F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Phy!$B$9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-2.7365107527095034E-3"/>
                  <c:y val="1.50610497704164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AB-49FE-90D0-51E4A73810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Phy!$A$10:$A$17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Phy!$B$10:$B$17</c:f>
              <c:numCache>
                <c:formatCode>#,##0</c:formatCode>
                <c:ptCount val="8"/>
                <c:pt idx="0">
                  <c:v>46</c:v>
                </c:pt>
                <c:pt idx="1">
                  <c:v>27</c:v>
                </c:pt>
                <c:pt idx="2">
                  <c:v>64</c:v>
                </c:pt>
                <c:pt idx="3">
                  <c:v>34</c:v>
                </c:pt>
                <c:pt idx="4">
                  <c:v>122</c:v>
                </c:pt>
                <c:pt idx="5">
                  <c:v>83</c:v>
                </c:pt>
                <c:pt idx="6">
                  <c:v>30</c:v>
                </c:pt>
                <c:pt idx="7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F-4F44-BAA8-E46DEA1121BC}"/>
            </c:ext>
          </c:extLst>
        </c:ser>
        <c:ser>
          <c:idx val="1"/>
          <c:order val="1"/>
          <c:tx>
            <c:strRef>
              <c:f>Phy!$C$9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Phy!$A$10:$A$17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Phy!$C$10:$C$17</c:f>
              <c:numCache>
                <c:formatCode>#,##0</c:formatCode>
                <c:ptCount val="8"/>
                <c:pt idx="0">
                  <c:v>37</c:v>
                </c:pt>
                <c:pt idx="1">
                  <c:v>19</c:v>
                </c:pt>
                <c:pt idx="2">
                  <c:v>58</c:v>
                </c:pt>
                <c:pt idx="3">
                  <c:v>31</c:v>
                </c:pt>
                <c:pt idx="4">
                  <c:v>93</c:v>
                </c:pt>
                <c:pt idx="5">
                  <c:v>52</c:v>
                </c:pt>
                <c:pt idx="6">
                  <c:v>28</c:v>
                </c:pt>
                <c:pt idx="7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BF-4F44-BAA8-E46DEA1121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Phy!$B$2</c:f>
              <c:strCache>
                <c:ptCount val="1"/>
                <c:pt idx="0">
                  <c:v>Physical Injury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DE2-463F-AEC7-7ACB427DD063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28-4FAE-B25B-0026E1C913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Phy!$A$3:$A$4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Phy!$B$3:$B$4</c:f>
              <c:numCache>
                <c:formatCode>#,##0</c:formatCode>
                <c:ptCount val="2"/>
                <c:pt idx="0">
                  <c:v>557</c:v>
                </c:pt>
                <c:pt idx="1">
                  <c:v>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28-4FAE-B25B-0026E1C913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5.4730215054193078E-3"/>
                  <c:y val="-2.82844660058261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CF-44E9-BD8E-94167525C0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Rap!$B$10:$B$17</c:f>
              <c:numCache>
                <c:formatCode>#,##0</c:formatCode>
                <c:ptCount val="8"/>
                <c:pt idx="0">
                  <c:v>40</c:v>
                </c:pt>
                <c:pt idx="1">
                  <c:v>37</c:v>
                </c:pt>
                <c:pt idx="2">
                  <c:v>47</c:v>
                </c:pt>
                <c:pt idx="3">
                  <c:v>12</c:v>
                </c:pt>
                <c:pt idx="4">
                  <c:v>128</c:v>
                </c:pt>
                <c:pt idx="5">
                  <c:v>154</c:v>
                </c:pt>
                <c:pt idx="6">
                  <c:v>33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AE-48ED-91A5-EB06AB837A54}"/>
            </c:ext>
          </c:extLst>
        </c:ser>
        <c:ser>
          <c:idx val="1"/>
          <c:order val="1"/>
          <c:tx>
            <c:strRef>
              <c:f>Rap!$C$9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5.4730215054191065E-3"/>
                  <c:y val="1.29094712317854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CB-4093-B6A1-32DB10C050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Rap!$C$10:$C$17</c:f>
              <c:numCache>
                <c:formatCode>#,##0</c:formatCode>
                <c:ptCount val="8"/>
                <c:pt idx="0">
                  <c:v>35</c:v>
                </c:pt>
                <c:pt idx="1">
                  <c:v>28</c:v>
                </c:pt>
                <c:pt idx="2">
                  <c:v>36</c:v>
                </c:pt>
                <c:pt idx="3">
                  <c:v>5</c:v>
                </c:pt>
                <c:pt idx="4">
                  <c:v>121</c:v>
                </c:pt>
                <c:pt idx="5">
                  <c:v>114</c:v>
                </c:pt>
                <c:pt idx="6">
                  <c:v>16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AE-48ED-91A5-EB06AB837A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Rap!$B$2</c:f>
              <c:strCache>
                <c:ptCount val="1"/>
                <c:pt idx="0">
                  <c:v>Rape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30A-416C-A6A7-13A375A4D770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DF-4153-9392-37DC729BF6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Rap!$B$3:$B$4</c:f>
              <c:numCache>
                <c:formatCode>#,##0</c:formatCode>
                <c:ptCount val="2"/>
                <c:pt idx="0">
                  <c:v>479</c:v>
                </c:pt>
                <c:pt idx="1">
                  <c:v>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DF-4153-9392-37DC729BF6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5004497466195744E-2"/>
          <c:y val="9.9370408556489917E-2"/>
          <c:w val="0.94857643801754665"/>
          <c:h val="0.672810056879697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Rob!$B$9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Rob!$B$10:$B$17</c:f>
              <c:numCache>
                <c:formatCode>#,##0</c:formatCode>
                <c:ptCount val="8"/>
                <c:pt idx="0">
                  <c:v>20</c:v>
                </c:pt>
                <c:pt idx="1">
                  <c:v>10</c:v>
                </c:pt>
                <c:pt idx="2">
                  <c:v>32</c:v>
                </c:pt>
                <c:pt idx="3">
                  <c:v>2</c:v>
                </c:pt>
                <c:pt idx="4">
                  <c:v>44</c:v>
                </c:pt>
                <c:pt idx="5">
                  <c:v>34</c:v>
                </c:pt>
                <c:pt idx="6">
                  <c:v>27</c:v>
                </c:pt>
                <c:pt idx="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D-499A-B055-3B3D3DC9AAF3}"/>
            </c:ext>
          </c:extLst>
        </c:ser>
        <c:ser>
          <c:idx val="1"/>
          <c:order val="1"/>
          <c:tx>
            <c:strRef>
              <c:f>Rob!$C$9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Rob!$C$10:$C$17</c:f>
              <c:numCache>
                <c:formatCode>#,##0</c:formatCode>
                <c:ptCount val="8"/>
                <c:pt idx="0">
                  <c:v>17</c:v>
                </c:pt>
                <c:pt idx="1">
                  <c:v>4</c:v>
                </c:pt>
                <c:pt idx="2">
                  <c:v>26</c:v>
                </c:pt>
                <c:pt idx="3">
                  <c:v>6</c:v>
                </c:pt>
                <c:pt idx="4">
                  <c:v>53</c:v>
                </c:pt>
                <c:pt idx="5">
                  <c:v>33</c:v>
                </c:pt>
                <c:pt idx="6">
                  <c:v>27</c:v>
                </c:pt>
                <c:pt idx="7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CD-499A-B055-3B3D3DC9AA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Rob!$B$2</c:f>
              <c:strCache>
                <c:ptCount val="1"/>
                <c:pt idx="0">
                  <c:v>Robbery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54-44D5-BE95-F8C3566E52F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64-40FB-99FF-966A32BFB7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Rob!$B$3:$B$4</c:f>
              <c:numCache>
                <c:formatCode>#,##0</c:formatCode>
                <c:ptCount val="2"/>
                <c:pt idx="0">
                  <c:v>195</c:v>
                </c:pt>
                <c:pt idx="1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64-40FB-99FF-966A32BFB7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The!$B$9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The!$A$10:$A$17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The!$B$10:$B$17</c:f>
              <c:numCache>
                <c:formatCode>#,##0</c:formatCode>
                <c:ptCount val="8"/>
                <c:pt idx="0">
                  <c:v>28</c:v>
                </c:pt>
                <c:pt idx="1">
                  <c:v>8</c:v>
                </c:pt>
                <c:pt idx="2">
                  <c:v>22</c:v>
                </c:pt>
                <c:pt idx="3">
                  <c:v>8</c:v>
                </c:pt>
                <c:pt idx="4">
                  <c:v>51</c:v>
                </c:pt>
                <c:pt idx="5">
                  <c:v>55</c:v>
                </c:pt>
                <c:pt idx="6">
                  <c:v>63</c:v>
                </c:pt>
                <c:pt idx="7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C-412D-BCE1-AC0944131A98}"/>
            </c:ext>
          </c:extLst>
        </c:ser>
        <c:ser>
          <c:idx val="1"/>
          <c:order val="1"/>
          <c:tx>
            <c:strRef>
              <c:f>The!$C$9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0"/>
                  <c:y val="4.309973278165675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F3-4361-B339-A97FC507EB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The!$A$10:$A$17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The!$C$10:$C$17</c:f>
              <c:numCache>
                <c:formatCode>#,##0</c:formatCode>
                <c:ptCount val="8"/>
                <c:pt idx="0">
                  <c:v>35</c:v>
                </c:pt>
                <c:pt idx="1">
                  <c:v>19</c:v>
                </c:pt>
                <c:pt idx="2">
                  <c:v>29</c:v>
                </c:pt>
                <c:pt idx="3">
                  <c:v>6</c:v>
                </c:pt>
                <c:pt idx="4">
                  <c:v>66</c:v>
                </c:pt>
                <c:pt idx="5">
                  <c:v>66</c:v>
                </c:pt>
                <c:pt idx="6">
                  <c:v>115</c:v>
                </c:pt>
                <c:pt idx="7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C-412D-BCE1-AC0944131A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The!$B$2</c:f>
              <c:strCache>
                <c:ptCount val="1"/>
                <c:pt idx="0">
                  <c:v>Theft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E5E-45C3-9CC5-AB1B48985D2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89-4CCB-B958-DE048D5BDD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The!$A$3:$A$4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The!$B$3:$B$4</c:f>
              <c:numCache>
                <c:formatCode>#,##0</c:formatCode>
                <c:ptCount val="2"/>
                <c:pt idx="0">
                  <c:v>386</c:v>
                </c:pt>
                <c:pt idx="1">
                  <c:v>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89-4CCB-B958-DE048D5BDD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5532407020852322E-2"/>
          <c:y val="9.3718416930419282E-2"/>
          <c:w val="0.95215329459195441"/>
          <c:h val="0.71297927084271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CarMC!$B$9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CarMC!$A$10:$A$17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CarMC!$B$10:$B$17</c:f>
              <c:numCache>
                <c:formatCode>#,##0</c:formatCode>
                <c:ptCount val="8"/>
                <c:pt idx="0">
                  <c:v>5</c:v>
                </c:pt>
                <c:pt idx="1">
                  <c:v>1</c:v>
                </c:pt>
                <c:pt idx="2">
                  <c:v>22</c:v>
                </c:pt>
                <c:pt idx="3">
                  <c:v>2</c:v>
                </c:pt>
                <c:pt idx="4">
                  <c:v>10</c:v>
                </c:pt>
                <c:pt idx="5">
                  <c:v>11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84-41FE-8112-1985F3A4A921}"/>
            </c:ext>
          </c:extLst>
        </c:ser>
        <c:ser>
          <c:idx val="1"/>
          <c:order val="1"/>
          <c:tx>
            <c:strRef>
              <c:f>CarMC!$C$9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CarMC!$A$10:$A$17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CarMC!$C$10:$C$17</c:f>
              <c:numCache>
                <c:formatCode>#,##0</c:formatCode>
                <c:ptCount val="8"/>
                <c:pt idx="0">
                  <c:v>7</c:v>
                </c:pt>
                <c:pt idx="1">
                  <c:v>2</c:v>
                </c:pt>
                <c:pt idx="2">
                  <c:v>6</c:v>
                </c:pt>
                <c:pt idx="3">
                  <c:v>0</c:v>
                </c:pt>
                <c:pt idx="4">
                  <c:v>8</c:v>
                </c:pt>
                <c:pt idx="5">
                  <c:v>10</c:v>
                </c:pt>
                <c:pt idx="6">
                  <c:v>9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84-41FE-8112-1985F3A4A9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CarMC!$B$2</c:f>
              <c:strCache>
                <c:ptCount val="1"/>
                <c:pt idx="0">
                  <c:v>Carnapping MC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0B0-4ADF-9906-30356F4793CB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14-4FAC-B59D-1ED1D7DC2F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CarMC!$A$3:$A$4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CarMC!$B$3:$B$4</c:f>
              <c:numCache>
                <c:formatCode>#,##0</c:formatCode>
                <c:ptCount val="2"/>
                <c:pt idx="0">
                  <c:v>56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14-4FAC-B59D-1ED1D7DC2F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RapHom!$B$9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RapHom!$B$10:$B$17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B-48FD-BA8F-E4B326023771}"/>
            </c:ext>
          </c:extLst>
        </c:ser>
        <c:ser>
          <c:idx val="1"/>
          <c:order val="1"/>
          <c:tx>
            <c:strRef>
              <c:f>RapHom!$C$9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RapHom!$C$10:$C$17</c:f>
              <c:numCache>
                <c:formatCode>#,##0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B-48FD-BA8F-E4B3260237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RapHom!$B$2</c:f>
              <c:strCache>
                <c:ptCount val="1"/>
                <c:pt idx="0">
                  <c:v>Rape with 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210-4759-BCC4-93AB2C68B01C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18-44D2-ADAC-4B4FEA5208F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RapHom!$A$3:$A$4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RapHom!$B$3:$B$4</c:f>
              <c:numCache>
                <c:formatCode>#,##0</c:formatCode>
                <c:ptCount val="2"/>
                <c:pt idx="0">
                  <c:v>4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18-44D2-ADAC-4B4FEA5208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8412768817740022E-3"/>
                  <c:y val="4.04263290633148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8B-4880-8085-230C15DF93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NonIndexCrimes!$B$10:$B$17</c:f>
              <c:numCache>
                <c:formatCode>#,##0</c:formatCode>
                <c:ptCount val="8"/>
                <c:pt idx="0">
                  <c:v>596</c:v>
                </c:pt>
                <c:pt idx="1">
                  <c:v>503</c:v>
                </c:pt>
                <c:pt idx="2">
                  <c:v>513</c:v>
                </c:pt>
                <c:pt idx="3">
                  <c:v>234</c:v>
                </c:pt>
                <c:pt idx="4">
                  <c:v>1572</c:v>
                </c:pt>
                <c:pt idx="5">
                  <c:v>1694</c:v>
                </c:pt>
                <c:pt idx="6">
                  <c:v>557</c:v>
                </c:pt>
                <c:pt idx="7">
                  <c:v>1584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6-4C14-9472-BD3F4077FD3E}"/>
            </c:ext>
          </c:extLst>
        </c:ser>
        <c:ser>
          <c:idx val="1"/>
          <c:order val="1"/>
          <c:tx>
            <c:strRef>
              <c:f>NonIndexCrimes!$C$9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2.0523830645321928E-2"/>
                  <c:y val="3.705704022194844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BF-4AD4-B4B9-CA23BD40C4D7}"/>
                </c:ext>
              </c:extLst>
            </c:dLbl>
            <c:dLbl>
              <c:idx val="5"/>
              <c:layout>
                <c:manualLayout>
                  <c:x val="6.8412768817739085E-3"/>
                  <c:y val="2.02131645316577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8B-4880-8085-230C15DF9399}"/>
                </c:ext>
              </c:extLst>
            </c:dLbl>
            <c:dLbl>
              <c:idx val="6"/>
              <c:layout>
                <c:manualLayout>
                  <c:x val="-1.0033756849119879E-16"/>
                  <c:y val="-2.2234480984823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0B-4C49-9D95-515196BC46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NonIndexCrimes!$C$10:$C$17</c:f>
              <c:numCache>
                <c:formatCode>#,##0</c:formatCode>
                <c:ptCount val="8"/>
                <c:pt idx="0">
                  <c:v>494</c:v>
                </c:pt>
                <c:pt idx="1">
                  <c:v>383</c:v>
                </c:pt>
                <c:pt idx="2">
                  <c:v>361</c:v>
                </c:pt>
                <c:pt idx="3">
                  <c:v>176</c:v>
                </c:pt>
                <c:pt idx="4">
                  <c:v>1237</c:v>
                </c:pt>
                <c:pt idx="5">
                  <c:v>1535</c:v>
                </c:pt>
                <c:pt idx="6">
                  <c:v>615</c:v>
                </c:pt>
                <c:pt idx="7">
                  <c:v>1048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06-4C14-9472-BD3F4077FD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NonIndexCrimes!$B$2</c:f>
              <c:strCache>
                <c:ptCount val="1"/>
                <c:pt idx="0">
                  <c:v>Non-Index Crimes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7AE-4AF1-8399-DC557255D720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21-44DE-B35B-7A6EC2843F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NonIndexCrimes!$B$3:$B$4</c:f>
              <c:numCache>
                <c:formatCode>#,##0</c:formatCode>
                <c:ptCount val="2"/>
                <c:pt idx="0">
                  <c:v>7253</c:v>
                </c:pt>
                <c:pt idx="1">
                  <c:v>5849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21-44DE-B35B-7A6EC2843F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576443569553803E-2"/>
          <c:y val="3.140747410653779E-2"/>
          <c:w val="0.94096522309711284"/>
          <c:h val="0.81097127742643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PoliceOps!$B$7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PoliceOps!$A$8:$A$12</c:f>
              <c:strCache>
                <c:ptCount val="5"/>
                <c:pt idx="0">
                  <c:v>Illegal Drugs</c:v>
                </c:pt>
                <c:pt idx="1">
                  <c:v>Illegal Gambling</c:v>
                </c:pt>
                <c:pt idx="2">
                  <c:v>Illegal Posession of Firearms</c:v>
                </c:pt>
                <c:pt idx="3">
                  <c:v>Illegal Logging</c:v>
                </c:pt>
                <c:pt idx="4">
                  <c:v>Illegal Fishing</c:v>
                </c:pt>
              </c:strCache>
            </c:strRef>
          </c:cat>
          <c:val>
            <c:numRef>
              <c:f>PoliceOps!$B$8:$B$12</c:f>
              <c:numCache>
                <c:formatCode>#,##0</c:formatCode>
                <c:ptCount val="5"/>
                <c:pt idx="0">
                  <c:v>993</c:v>
                </c:pt>
                <c:pt idx="1">
                  <c:v>659</c:v>
                </c:pt>
                <c:pt idx="2">
                  <c:v>321</c:v>
                </c:pt>
                <c:pt idx="3">
                  <c:v>30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2-4DB4-91B8-9EED7220E0F8}"/>
            </c:ext>
          </c:extLst>
        </c:ser>
        <c:ser>
          <c:idx val="1"/>
          <c:order val="1"/>
          <c:tx>
            <c:strRef>
              <c:f>PoliceOps!$C$7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PoliceOps!$A$8:$A$12</c:f>
              <c:strCache>
                <c:ptCount val="5"/>
                <c:pt idx="0">
                  <c:v>Illegal Drugs</c:v>
                </c:pt>
                <c:pt idx="1">
                  <c:v>Illegal Gambling</c:v>
                </c:pt>
                <c:pt idx="2">
                  <c:v>Illegal Posession of Firearms</c:v>
                </c:pt>
                <c:pt idx="3">
                  <c:v>Illegal Logging</c:v>
                </c:pt>
                <c:pt idx="4">
                  <c:v>Illegal Fishing</c:v>
                </c:pt>
              </c:strCache>
            </c:strRef>
          </c:cat>
          <c:val>
            <c:numRef>
              <c:f>PoliceOps!$C$8:$C$12</c:f>
              <c:numCache>
                <c:formatCode>#,##0</c:formatCode>
                <c:ptCount val="5"/>
                <c:pt idx="0">
                  <c:v>1021</c:v>
                </c:pt>
                <c:pt idx="1">
                  <c:v>947</c:v>
                </c:pt>
                <c:pt idx="2">
                  <c:v>291</c:v>
                </c:pt>
                <c:pt idx="3">
                  <c:v>30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2-4DB4-91B8-9EED7220E0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9295648"/>
        <c:axId val="1339738848"/>
      </c:barChart>
      <c:catAx>
        <c:axId val="1659295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9738848"/>
        <c:crosses val="autoZero"/>
        <c:auto val="1"/>
        <c:lblAlgn val="ctr"/>
        <c:lblOffset val="100"/>
        <c:noMultiLvlLbl val="0"/>
      </c:catAx>
      <c:valAx>
        <c:axId val="13397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2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080578606109764E-2"/>
          <c:y val="9.5283425173252306E-2"/>
          <c:w val="0.93886861225398743"/>
          <c:h val="0.654718097857790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Drugs!$B$9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1.0033756849119879E-16"/>
                  <c:y val="-3.84050126101498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E1-4AFD-9E5E-250CF1165A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Drugs!$A$10:$A$17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Drugs!$B$10:$B$17</c:f>
              <c:numCache>
                <c:formatCode>#,##0</c:formatCode>
                <c:ptCount val="8"/>
                <c:pt idx="0">
                  <c:v>21</c:v>
                </c:pt>
                <c:pt idx="1">
                  <c:v>12</c:v>
                </c:pt>
                <c:pt idx="2">
                  <c:v>90</c:v>
                </c:pt>
                <c:pt idx="3">
                  <c:v>5</c:v>
                </c:pt>
                <c:pt idx="4">
                  <c:v>97</c:v>
                </c:pt>
                <c:pt idx="5">
                  <c:v>436</c:v>
                </c:pt>
                <c:pt idx="6">
                  <c:v>218</c:v>
                </c:pt>
                <c:pt idx="7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5A-4786-A884-6191E9FE73E4}"/>
            </c:ext>
          </c:extLst>
        </c:ser>
        <c:ser>
          <c:idx val="1"/>
          <c:order val="1"/>
          <c:tx>
            <c:strRef>
              <c:f>Drugs!$C$9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Drugs!$A$10:$A$17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Drugs!$C$10:$C$17</c:f>
              <c:numCache>
                <c:formatCode>#,##0</c:formatCode>
                <c:ptCount val="8"/>
                <c:pt idx="0">
                  <c:v>23</c:v>
                </c:pt>
                <c:pt idx="1">
                  <c:v>10</c:v>
                </c:pt>
                <c:pt idx="2">
                  <c:v>53</c:v>
                </c:pt>
                <c:pt idx="3">
                  <c:v>10</c:v>
                </c:pt>
                <c:pt idx="4">
                  <c:v>71</c:v>
                </c:pt>
                <c:pt idx="5">
                  <c:v>431</c:v>
                </c:pt>
                <c:pt idx="6">
                  <c:v>328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5A-4786-A884-6191E9FE73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Drugs!$B$2</c:f>
              <c:strCache>
                <c:ptCount val="1"/>
                <c:pt idx="0">
                  <c:v>Illegal Drugs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A34-4C20-A568-D013ADF95338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1B-40E9-9188-1DBB174A31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Drugs!$A$3:$A$4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Drugs!$B$3:$B$4</c:f>
              <c:numCache>
                <c:formatCode>#,##0</c:formatCode>
                <c:ptCount val="2"/>
                <c:pt idx="0">
                  <c:v>993</c:v>
                </c:pt>
                <c:pt idx="1">
                  <c:v>1021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1B-40E9-9188-1DBB174A31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Gambling!$B$9</c:f>
              <c:strCache>
                <c:ptCount val="1"/>
                <c:pt idx="0">
                  <c:v>Jan - Sep 2020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0033756849119879E-16"/>
                  <c:y val="-3.84050126101498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5A-4D18-90DA-543F88D8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Gambling!$A$10:$A$17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Gambling!$B$10:$B$17</c:f>
              <c:numCache>
                <c:formatCode>#,##0</c:formatCode>
                <c:ptCount val="8"/>
                <c:pt idx="0">
                  <c:v>37</c:v>
                </c:pt>
                <c:pt idx="1">
                  <c:v>56</c:v>
                </c:pt>
                <c:pt idx="2">
                  <c:v>12</c:v>
                </c:pt>
                <c:pt idx="3">
                  <c:v>11</c:v>
                </c:pt>
                <c:pt idx="4">
                  <c:v>110</c:v>
                </c:pt>
                <c:pt idx="5">
                  <c:v>271</c:v>
                </c:pt>
                <c:pt idx="6">
                  <c:v>97</c:v>
                </c:pt>
                <c:pt idx="7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08-4977-8D0F-80A7B8766EE3}"/>
            </c:ext>
          </c:extLst>
        </c:ser>
        <c:ser>
          <c:idx val="1"/>
          <c:order val="1"/>
          <c:tx>
            <c:strRef>
              <c:f>Gambling!$C$9</c:f>
              <c:strCache>
                <c:ptCount val="1"/>
                <c:pt idx="0">
                  <c:v>Jan - Sep 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Gambling!$A$10:$A$17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Neg. Occ.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Gambling!$C$10:$C$17</c:f>
              <c:numCache>
                <c:formatCode>#,##0</c:formatCode>
                <c:ptCount val="8"/>
                <c:pt idx="0">
                  <c:v>66</c:v>
                </c:pt>
                <c:pt idx="1">
                  <c:v>74</c:v>
                </c:pt>
                <c:pt idx="2">
                  <c:v>12</c:v>
                </c:pt>
                <c:pt idx="3">
                  <c:v>13</c:v>
                </c:pt>
                <c:pt idx="4">
                  <c:v>105</c:v>
                </c:pt>
                <c:pt idx="5">
                  <c:v>447</c:v>
                </c:pt>
                <c:pt idx="6">
                  <c:v>148</c:v>
                </c:pt>
                <c:pt idx="7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08-4977-8D0F-80A7B8766E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4373904"/>
        <c:axId val="867660880"/>
      </c:barChart>
      <c:catAx>
        <c:axId val="9743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660880"/>
        <c:crosses val="autoZero"/>
        <c:auto val="1"/>
        <c:lblAlgn val="ctr"/>
        <c:lblOffset val="100"/>
        <c:noMultiLvlLbl val="0"/>
      </c:catAx>
      <c:valAx>
        <c:axId val="8676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3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Gambling!$B$2</c:f>
              <c:strCache>
                <c:ptCount val="1"/>
                <c:pt idx="0">
                  <c:v>Illegal Gambling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7FA-4613-9C73-317BC750B454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80-4CB7-A723-62E7430368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Gambling!$A$3:$A$4</c:f>
              <c:strCache>
                <c:ptCount val="2"/>
                <c:pt idx="0">
                  <c:v>Jan - Sep 2020</c:v>
                </c:pt>
                <c:pt idx="1">
                  <c:v>Jan - Sep 2021</c:v>
                </c:pt>
              </c:strCache>
            </c:strRef>
          </c:cat>
          <c:val>
            <c:numRef>
              <c:f>Gambling!$B$3:$B$4</c:f>
              <c:numCache>
                <c:formatCode>#,##0</c:formatCode>
                <c:ptCount val="2"/>
                <c:pt idx="0">
                  <c:v>659</c:v>
                </c:pt>
                <c:pt idx="1">
                  <c:v>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80-4CB7-A723-62E7430368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1414467776"/>
        <c:axId val="1418542736"/>
      </c:barChart>
      <c:catAx>
        <c:axId val="1414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42736"/>
        <c:crosses val="autoZero"/>
        <c:auto val="1"/>
        <c:lblAlgn val="ctr"/>
        <c:lblOffset val="100"/>
        <c:noMultiLvlLbl val="0"/>
      </c:catAx>
      <c:valAx>
        <c:axId val="1418542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46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4.emf"/><Relationship Id="rId18" Type="http://schemas.openxmlformats.org/officeDocument/2006/relationships/image" Target="../media/image2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12" Type="http://schemas.openxmlformats.org/officeDocument/2006/relationships/image" Target="../media/image23.emf"/><Relationship Id="rId17" Type="http://schemas.openxmlformats.org/officeDocument/2006/relationships/image" Target="../media/image28.emf"/><Relationship Id="rId2" Type="http://schemas.openxmlformats.org/officeDocument/2006/relationships/image" Target="../media/image13.emf"/><Relationship Id="rId16" Type="http://schemas.openxmlformats.org/officeDocument/2006/relationships/image" Target="../media/image27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5" Type="http://schemas.openxmlformats.org/officeDocument/2006/relationships/image" Target="../media/image2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Relationship Id="rId14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13" Type="http://schemas.openxmlformats.org/officeDocument/2006/relationships/image" Target="../media/image42.emf"/><Relationship Id="rId18" Type="http://schemas.openxmlformats.org/officeDocument/2006/relationships/image" Target="../media/image47.emf"/><Relationship Id="rId26" Type="http://schemas.openxmlformats.org/officeDocument/2006/relationships/image" Target="../media/image55.emf"/><Relationship Id="rId3" Type="http://schemas.openxmlformats.org/officeDocument/2006/relationships/image" Target="../media/image32.emf"/><Relationship Id="rId21" Type="http://schemas.openxmlformats.org/officeDocument/2006/relationships/image" Target="../media/image50.emf"/><Relationship Id="rId7" Type="http://schemas.openxmlformats.org/officeDocument/2006/relationships/image" Target="../media/image36.emf"/><Relationship Id="rId12" Type="http://schemas.openxmlformats.org/officeDocument/2006/relationships/image" Target="../media/image41.emf"/><Relationship Id="rId17" Type="http://schemas.openxmlformats.org/officeDocument/2006/relationships/image" Target="../media/image46.emf"/><Relationship Id="rId25" Type="http://schemas.openxmlformats.org/officeDocument/2006/relationships/image" Target="../media/image54.emf"/><Relationship Id="rId2" Type="http://schemas.openxmlformats.org/officeDocument/2006/relationships/image" Target="../media/image31.emf"/><Relationship Id="rId16" Type="http://schemas.openxmlformats.org/officeDocument/2006/relationships/image" Target="../media/image45.emf"/><Relationship Id="rId20" Type="http://schemas.openxmlformats.org/officeDocument/2006/relationships/image" Target="../media/image49.emf"/><Relationship Id="rId1" Type="http://schemas.openxmlformats.org/officeDocument/2006/relationships/image" Target="../media/image30.emf"/><Relationship Id="rId6" Type="http://schemas.openxmlformats.org/officeDocument/2006/relationships/image" Target="../media/image35.emf"/><Relationship Id="rId11" Type="http://schemas.openxmlformats.org/officeDocument/2006/relationships/image" Target="../media/image40.emf"/><Relationship Id="rId24" Type="http://schemas.openxmlformats.org/officeDocument/2006/relationships/image" Target="../media/image53.emf"/><Relationship Id="rId5" Type="http://schemas.openxmlformats.org/officeDocument/2006/relationships/image" Target="../media/image34.emf"/><Relationship Id="rId15" Type="http://schemas.openxmlformats.org/officeDocument/2006/relationships/image" Target="../media/image44.emf"/><Relationship Id="rId23" Type="http://schemas.openxmlformats.org/officeDocument/2006/relationships/image" Target="../media/image52.emf"/><Relationship Id="rId10" Type="http://schemas.openxmlformats.org/officeDocument/2006/relationships/image" Target="../media/image39.emf"/><Relationship Id="rId19" Type="http://schemas.openxmlformats.org/officeDocument/2006/relationships/image" Target="../media/image48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Relationship Id="rId14" Type="http://schemas.openxmlformats.org/officeDocument/2006/relationships/image" Target="../media/image43.emf"/><Relationship Id="rId22" Type="http://schemas.openxmlformats.org/officeDocument/2006/relationships/image" Target="../media/image51.emf"/><Relationship Id="rId27" Type="http://schemas.openxmlformats.org/officeDocument/2006/relationships/image" Target="../media/image56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13" Type="http://schemas.openxmlformats.org/officeDocument/2006/relationships/image" Target="../media/image69.emf"/><Relationship Id="rId3" Type="http://schemas.openxmlformats.org/officeDocument/2006/relationships/image" Target="../media/image59.emf"/><Relationship Id="rId7" Type="http://schemas.openxmlformats.org/officeDocument/2006/relationships/image" Target="../media/image63.emf"/><Relationship Id="rId12" Type="http://schemas.openxmlformats.org/officeDocument/2006/relationships/image" Target="../media/image68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Relationship Id="rId6" Type="http://schemas.openxmlformats.org/officeDocument/2006/relationships/image" Target="../media/image62.emf"/><Relationship Id="rId11" Type="http://schemas.openxmlformats.org/officeDocument/2006/relationships/image" Target="../media/image67.emf"/><Relationship Id="rId5" Type="http://schemas.openxmlformats.org/officeDocument/2006/relationships/image" Target="../media/image61.emf"/><Relationship Id="rId10" Type="http://schemas.openxmlformats.org/officeDocument/2006/relationships/image" Target="../media/image66.emf"/><Relationship Id="rId4" Type="http://schemas.openxmlformats.org/officeDocument/2006/relationships/image" Target="../media/image60.emf"/><Relationship Id="rId9" Type="http://schemas.openxmlformats.org/officeDocument/2006/relationships/image" Target="../media/image65.emf"/><Relationship Id="rId14" Type="http://schemas.openxmlformats.org/officeDocument/2006/relationships/image" Target="../media/image70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image" Target="../media/image73.emf"/><Relationship Id="rId7" Type="http://schemas.openxmlformats.org/officeDocument/2006/relationships/image" Target="../media/image77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Relationship Id="rId9" Type="http://schemas.openxmlformats.org/officeDocument/2006/relationships/image" Target="../media/image79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image" Target="../media/image82.emf"/><Relationship Id="rId7" Type="http://schemas.openxmlformats.org/officeDocument/2006/relationships/image" Target="../media/image86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Relationship Id="rId9" Type="http://schemas.openxmlformats.org/officeDocument/2006/relationships/image" Target="../media/image88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image" Target="../media/image91.emf"/><Relationship Id="rId7" Type="http://schemas.openxmlformats.org/officeDocument/2006/relationships/image" Target="../media/image95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Relationship Id="rId6" Type="http://schemas.openxmlformats.org/officeDocument/2006/relationships/image" Target="../media/image94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Relationship Id="rId9" Type="http://schemas.openxmlformats.org/officeDocument/2006/relationships/image" Target="../media/image97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image" Target="../media/image100.emf"/><Relationship Id="rId7" Type="http://schemas.openxmlformats.org/officeDocument/2006/relationships/image" Target="../media/image104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Relationship Id="rId9" Type="http://schemas.openxmlformats.org/officeDocument/2006/relationships/image" Target="../media/image106.e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emf"/><Relationship Id="rId3" Type="http://schemas.openxmlformats.org/officeDocument/2006/relationships/image" Target="../media/image109.emf"/><Relationship Id="rId7" Type="http://schemas.openxmlformats.org/officeDocument/2006/relationships/image" Target="../media/image113.emf"/><Relationship Id="rId2" Type="http://schemas.openxmlformats.org/officeDocument/2006/relationships/image" Target="../media/image108.emf"/><Relationship Id="rId1" Type="http://schemas.openxmlformats.org/officeDocument/2006/relationships/image" Target="../media/image107.emf"/><Relationship Id="rId6" Type="http://schemas.openxmlformats.org/officeDocument/2006/relationships/image" Target="../media/image112.emf"/><Relationship Id="rId5" Type="http://schemas.openxmlformats.org/officeDocument/2006/relationships/image" Target="../media/image111.emf"/><Relationship Id="rId4" Type="http://schemas.openxmlformats.org/officeDocument/2006/relationships/image" Target="../media/image110.emf"/><Relationship Id="rId9" Type="http://schemas.openxmlformats.org/officeDocument/2006/relationships/image" Target="../media/image115.e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3" Type="http://schemas.openxmlformats.org/officeDocument/2006/relationships/image" Target="../media/image118.emf"/><Relationship Id="rId7" Type="http://schemas.openxmlformats.org/officeDocument/2006/relationships/image" Target="../media/image122.emf"/><Relationship Id="rId2" Type="http://schemas.openxmlformats.org/officeDocument/2006/relationships/image" Target="../media/image117.emf"/><Relationship Id="rId1" Type="http://schemas.openxmlformats.org/officeDocument/2006/relationships/image" Target="../media/image116.emf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119.emf"/><Relationship Id="rId9" Type="http://schemas.openxmlformats.org/officeDocument/2006/relationships/image" Target="../media/image124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emf"/><Relationship Id="rId3" Type="http://schemas.openxmlformats.org/officeDocument/2006/relationships/image" Target="../media/image127.emf"/><Relationship Id="rId7" Type="http://schemas.openxmlformats.org/officeDocument/2006/relationships/image" Target="../media/image131.emf"/><Relationship Id="rId2" Type="http://schemas.openxmlformats.org/officeDocument/2006/relationships/image" Target="../media/image126.emf"/><Relationship Id="rId1" Type="http://schemas.openxmlformats.org/officeDocument/2006/relationships/image" Target="../media/image125.emf"/><Relationship Id="rId6" Type="http://schemas.openxmlformats.org/officeDocument/2006/relationships/image" Target="../media/image130.emf"/><Relationship Id="rId5" Type="http://schemas.openxmlformats.org/officeDocument/2006/relationships/image" Target="../media/image129.emf"/><Relationship Id="rId4" Type="http://schemas.openxmlformats.org/officeDocument/2006/relationships/image" Target="../media/image128.emf"/><Relationship Id="rId9" Type="http://schemas.openxmlformats.org/officeDocument/2006/relationships/image" Target="../media/image133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7" Type="http://schemas.openxmlformats.org/officeDocument/2006/relationships/image" Target="../media/image140.emf"/><Relationship Id="rId2" Type="http://schemas.openxmlformats.org/officeDocument/2006/relationships/image" Target="../media/image135.emf"/><Relationship Id="rId1" Type="http://schemas.openxmlformats.org/officeDocument/2006/relationships/image" Target="../media/image134.emf"/><Relationship Id="rId6" Type="http://schemas.openxmlformats.org/officeDocument/2006/relationships/image" Target="../media/image139.emf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emf"/><Relationship Id="rId3" Type="http://schemas.openxmlformats.org/officeDocument/2006/relationships/image" Target="../media/image143.emf"/><Relationship Id="rId7" Type="http://schemas.openxmlformats.org/officeDocument/2006/relationships/image" Target="../media/image147.emf"/><Relationship Id="rId2" Type="http://schemas.openxmlformats.org/officeDocument/2006/relationships/image" Target="../media/image142.emf"/><Relationship Id="rId1" Type="http://schemas.openxmlformats.org/officeDocument/2006/relationships/image" Target="../media/image141.emf"/><Relationship Id="rId6" Type="http://schemas.openxmlformats.org/officeDocument/2006/relationships/image" Target="../media/image146.emf"/><Relationship Id="rId5" Type="http://schemas.openxmlformats.org/officeDocument/2006/relationships/image" Target="../media/image145.emf"/><Relationship Id="rId4" Type="http://schemas.openxmlformats.org/officeDocument/2006/relationships/image" Target="../media/image144.emf"/><Relationship Id="rId9" Type="http://schemas.openxmlformats.org/officeDocument/2006/relationships/image" Target="../media/image149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image" Target="../media/image150.emf"/><Relationship Id="rId5" Type="http://schemas.openxmlformats.org/officeDocument/2006/relationships/image" Target="../media/image154.emf"/><Relationship Id="rId4" Type="http://schemas.openxmlformats.org/officeDocument/2006/relationships/image" Target="../media/image153.e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emf"/><Relationship Id="rId3" Type="http://schemas.openxmlformats.org/officeDocument/2006/relationships/image" Target="../media/image157.emf"/><Relationship Id="rId7" Type="http://schemas.openxmlformats.org/officeDocument/2006/relationships/image" Target="../media/image161.emf"/><Relationship Id="rId2" Type="http://schemas.openxmlformats.org/officeDocument/2006/relationships/image" Target="../media/image156.emf"/><Relationship Id="rId1" Type="http://schemas.openxmlformats.org/officeDocument/2006/relationships/image" Target="../media/image155.emf"/><Relationship Id="rId6" Type="http://schemas.openxmlformats.org/officeDocument/2006/relationships/image" Target="../media/image160.emf"/><Relationship Id="rId5" Type="http://schemas.openxmlformats.org/officeDocument/2006/relationships/image" Target="../media/image159.emf"/><Relationship Id="rId4" Type="http://schemas.openxmlformats.org/officeDocument/2006/relationships/image" Target="../media/image158.emf"/><Relationship Id="rId9" Type="http://schemas.openxmlformats.org/officeDocument/2006/relationships/image" Target="../media/image163.e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emf"/><Relationship Id="rId3" Type="http://schemas.openxmlformats.org/officeDocument/2006/relationships/image" Target="../media/image166.emf"/><Relationship Id="rId7" Type="http://schemas.openxmlformats.org/officeDocument/2006/relationships/image" Target="../media/image170.emf"/><Relationship Id="rId2" Type="http://schemas.openxmlformats.org/officeDocument/2006/relationships/image" Target="../media/image165.emf"/><Relationship Id="rId1" Type="http://schemas.openxmlformats.org/officeDocument/2006/relationships/image" Target="../media/image164.emf"/><Relationship Id="rId6" Type="http://schemas.openxmlformats.org/officeDocument/2006/relationships/image" Target="../media/image169.emf"/><Relationship Id="rId5" Type="http://schemas.openxmlformats.org/officeDocument/2006/relationships/image" Target="../media/image168.emf"/><Relationship Id="rId4" Type="http://schemas.openxmlformats.org/officeDocument/2006/relationships/image" Target="../media/image167.emf"/><Relationship Id="rId9" Type="http://schemas.openxmlformats.org/officeDocument/2006/relationships/image" Target="../media/image17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0311777-5043-4733-92C1-89A652315637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797E3C8-B48E-4C6A-9FF4-550B44EB6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3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Greetings… I will now present the</a:t>
            </a:r>
            <a:r>
              <a:rPr lang="en-US" sz="1600" baseline="0" dirty="0"/>
              <a:t> crime situation of Region 6 covering the period January to April 2020 vs the same period of 2021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93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Shown is the</a:t>
            </a:r>
            <a:r>
              <a:rPr lang="en-US" sz="1400" baseline="0" dirty="0"/>
              <a:t> comparative data of the Total Crime incidents (TCI) of Region 6;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When we say Total Crime Incidents, it comprises the Peace and Order Indicator (POI) and Public Safety Indicator (PSI);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PSI includes all Reckless Imprudence Incidents while the rest is included in POI;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Overall, this Region has decreased the crime by 1,158 or 15.08% from 7,679 to 6,521 in the current period; and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Record shown that only </a:t>
            </a:r>
            <a:r>
              <a:rPr lang="en-US" sz="1400" baseline="0" dirty="0" err="1"/>
              <a:t>Guimaras</a:t>
            </a:r>
            <a:r>
              <a:rPr lang="en-US" sz="1400" baseline="0" dirty="0"/>
              <a:t> has a slight increase while the rest has a recorded decrease in the Total Crime Incidents.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9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Shown is the POI</a:t>
            </a:r>
            <a:r>
              <a:rPr lang="en-US" sz="1400" baseline="0" dirty="0"/>
              <a:t> and PSI Breakdown of Region 6;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POI decreased by 762 or 17.27% and PSI also decreased by 396 of 12.11%;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In POI, only </a:t>
            </a:r>
            <a:r>
              <a:rPr lang="en-US" sz="1400" baseline="0" dirty="0" err="1"/>
              <a:t>Guimaras</a:t>
            </a:r>
            <a:r>
              <a:rPr lang="en-US" sz="1400" baseline="0" dirty="0"/>
              <a:t> has recorded a slight increase;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In PSI Antique, </a:t>
            </a:r>
            <a:r>
              <a:rPr lang="en-US" sz="1400" baseline="0" dirty="0" err="1"/>
              <a:t>Guimnaras</a:t>
            </a:r>
            <a:r>
              <a:rPr lang="en-US" sz="1400" baseline="0" dirty="0"/>
              <a:t> and Bacolod City has recorded an increase. </a:t>
            </a:r>
            <a:r>
              <a:rPr lang="en-US" sz="1400" baseline="0" dirty="0" err="1"/>
              <a:t>Capiz</a:t>
            </a:r>
            <a:r>
              <a:rPr lang="en-US" sz="1400" baseline="0" dirty="0"/>
              <a:t>, Iloilo Province and Iloilo City has recorded a decrease </a:t>
            </a:r>
            <a:r>
              <a:rPr lang="en-US" sz="1400" baseline="0" dirty="0" err="1"/>
              <a:t>whle</a:t>
            </a:r>
            <a:r>
              <a:rPr lang="en-US" sz="1400" baseline="0" dirty="0"/>
              <a:t> </a:t>
            </a:r>
            <a:r>
              <a:rPr lang="en-US" sz="1400" baseline="0" dirty="0" err="1"/>
              <a:t>Aklan</a:t>
            </a:r>
            <a:r>
              <a:rPr lang="en-US" sz="1400" baseline="0" dirty="0"/>
              <a:t> has recorded the same number of incident in both periods in review.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81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Shown is the record of Index Crimes in this Region;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Index Crimes is composed of </a:t>
            </a:r>
            <a:r>
              <a:rPr lang="en-US" sz="1400" b="1" baseline="0" dirty="0"/>
              <a:t>Focus Crimes </a:t>
            </a:r>
            <a:r>
              <a:rPr lang="en-US" sz="1400" baseline="0" dirty="0"/>
              <a:t>(Murder, Homicide, Physical Injury, Rape, Robbery, </a:t>
            </a:r>
            <a:r>
              <a:rPr lang="en-US" sz="1400" baseline="0" dirty="0" err="1"/>
              <a:t>Carnapping</a:t>
            </a:r>
            <a:r>
              <a:rPr lang="en-US" sz="1400" baseline="0" dirty="0"/>
              <a:t> (MV and MC) and Theft) and Special Complex Crimes (Rape w/ Homicide, Kidnapping w/ Homicide, Kidnapping w/ rape, Robbery w/ Homicide, Robbery w/ rape, Robbery w/ Arson and Arson w/ Homicide);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Overall, the Index Crimes decreased by 114 or 11.58%;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Focus Crimes decreased by 117 or 11.91%; while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The Special Complex Crimes has a slight increase of 3 incidents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99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dirty="0"/>
              <a:t>Shown is the Breakdown if Index Crimes;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dirty="0"/>
              <a:t>Individual</a:t>
            </a:r>
            <a:r>
              <a:rPr lang="en-US" sz="1600" baseline="0" dirty="0"/>
              <a:t> Statistics were shown in the next slides.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Murder</a:t>
            </a:r>
            <a:r>
              <a:rPr lang="en-US" sz="1400" baseline="0" dirty="0"/>
              <a:t> incidents has increased by 10 incidents of 7.63%;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Most of these</a:t>
            </a:r>
            <a:r>
              <a:rPr lang="en-US" sz="1400" baseline="0" dirty="0"/>
              <a:t> incidents were committed along the street and in residential area;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Grudge and Misunderstanding / Heated arguments were the most common motive; and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This incident is mostly committed through Shooting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07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Homicide has recorded a decrease by 6 or 12%;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Stabbing and Hacking is the common mode of commission;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Misunderstanding / heated argument is the most common suspect’s motive; and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This incident is mostly committed in Residential Areas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64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Physical Injury has recorded</a:t>
            </a:r>
            <a:r>
              <a:rPr lang="en-US" sz="1400" baseline="0" dirty="0"/>
              <a:t> a decrease by 33 or 12.79%;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This incident commonly transpires in Residential areas and Along the streets;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Mauling is the most common mode of commission; and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This is also motivated my Misunderstanding / Heated argument.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19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Rape</a:t>
            </a:r>
            <a:r>
              <a:rPr lang="en-US" sz="1400" baseline="0" dirty="0"/>
              <a:t> incidents has also recorded a decrease of 43 or 22.87%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This incident is commonly committed in Residential areas;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In the current period in review, 114 of the victim</a:t>
            </a:r>
            <a:r>
              <a:rPr lang="en-US" sz="1400" baseline="0" dirty="0"/>
              <a:t>s were minors with an age that ranges from 3 to 17 years old while the remaining 31 victims has an age that ranges from 18 to 39 years old;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Most of the perpetrators is</a:t>
            </a:r>
            <a:r>
              <a:rPr lang="en-US" sz="1400" baseline="0" dirty="0"/>
              <a:t> just known to the victim or just with Acquaintance.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09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Robbery has decreased by 34 or 29.05%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Commercial establishments and Residential areas were the most commonly victimized place;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Crowbar/Destroying lock is the most common mode of commission. 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04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Theft incidents</a:t>
            </a:r>
            <a:r>
              <a:rPr lang="en-US" sz="1400" baseline="0" dirty="0"/>
              <a:t> has slightly increased  by 5 or 2.42%;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Shoplifting, </a:t>
            </a:r>
            <a:r>
              <a:rPr lang="en-US" sz="1400" baseline="0" dirty="0" err="1"/>
              <a:t>Salisi</a:t>
            </a:r>
            <a:r>
              <a:rPr lang="en-US" sz="1400" baseline="0" dirty="0"/>
              <a:t> and Committed by employees were the most mode of commission;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Commercial</a:t>
            </a:r>
            <a:r>
              <a:rPr lang="en-US" sz="1400" baseline="0" dirty="0"/>
              <a:t> / Business Establishments is the most common place of commission.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37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 err="1"/>
              <a:t>Carnapping</a:t>
            </a:r>
            <a:r>
              <a:rPr lang="en-US" sz="1400" baseline="0" dirty="0"/>
              <a:t> of Motorcycles has decreased by 18 or 56.25%;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This incidents were mostly committed along the street;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Most of the motorcycles were Stole while Parked Unattended.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72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Rape with Homicide has increased by 1 incident;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All of this incidents has transpired in Vacant lot;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All of the cases were already filed (</a:t>
            </a:r>
            <a:r>
              <a:rPr lang="en-US" sz="1400" baseline="0" dirty="0" err="1"/>
              <a:t>Aklan</a:t>
            </a:r>
            <a:r>
              <a:rPr lang="en-US" sz="1400" baseline="0" dirty="0"/>
              <a:t> was still pending in Prosecutor's Office while in Negros Occidental was already in Court).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9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dirty="0"/>
              <a:t>Shown is the Non-Index Crimes that were Recorded</a:t>
            </a:r>
            <a:r>
              <a:rPr lang="en-US" sz="1400" baseline="0" dirty="0"/>
              <a:t> in this Region;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Non-Index Crimes were composed on Violation of Revised Penal Code (RPC) that were included in Index Crimes. This category is also known as “</a:t>
            </a:r>
            <a:r>
              <a:rPr lang="en-US" sz="1400" b="1" baseline="0" dirty="0"/>
              <a:t>Other Non-Index Crimes</a:t>
            </a:r>
            <a:r>
              <a:rPr lang="en-US" sz="1400" baseline="0" dirty="0"/>
              <a:t>”;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="1" baseline="0" dirty="0"/>
              <a:t>Violation of Special Laws </a:t>
            </a:r>
            <a:r>
              <a:rPr lang="en-US" sz="1400" b="0" baseline="0" dirty="0"/>
              <a:t>that were not included in Index Crimes </a:t>
            </a:r>
            <a:r>
              <a:rPr lang="en-US" sz="1400" baseline="0" dirty="0"/>
              <a:t>were also included in Non-Index Crimes;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All Index Crimes were purely CONSUMMATED, The Attempted and Frustrated Stage of all Index Crimes were also included in Non-Index Crimes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400" baseline="0" dirty="0"/>
              <a:t>Overall, the Non-Index Crimes has decreased by 648 or 18.9%.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3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baseline="0" dirty="0"/>
              <a:t>Shown is the recorded police operations. These were also considered as accomplishments;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baseline="0" dirty="0"/>
              <a:t>Illegal logging has recorded 12 in both periods in review while the others has recorded an increase.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98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dirty="0"/>
              <a:t>Illegal</a:t>
            </a:r>
            <a:r>
              <a:rPr lang="en-US" sz="1600" baseline="0" dirty="0"/>
              <a:t> Drugs Operations increased by 16 or 3.18%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baseline="0" dirty="0"/>
              <a:t>Antique and </a:t>
            </a:r>
            <a:r>
              <a:rPr lang="en-US" sz="1600" baseline="0" dirty="0" err="1"/>
              <a:t>Capiz</a:t>
            </a:r>
            <a:r>
              <a:rPr lang="en-US" sz="1600" baseline="0" dirty="0"/>
              <a:t> has recorded a decrease while the rest has recorded an increase in Illegal drugs operations.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41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baseline="0" dirty="0"/>
              <a:t>Operations against Illegal gambling has also increased by 71 or 18.83%;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600" baseline="0" dirty="0"/>
              <a:t>Iloilo Province and Iloilo City has recorded a decrease, </a:t>
            </a:r>
            <a:r>
              <a:rPr lang="en-US" sz="1600" baseline="0" dirty="0" err="1"/>
              <a:t>Capiz</a:t>
            </a:r>
            <a:r>
              <a:rPr lang="en-US" sz="1600" baseline="0" dirty="0"/>
              <a:t> has same number in </a:t>
            </a:r>
            <a:r>
              <a:rPr lang="en-US" sz="1600" baseline="0" dirty="0" err="1"/>
              <a:t>bothe</a:t>
            </a:r>
            <a:r>
              <a:rPr lang="en-US" sz="1600" baseline="0" dirty="0"/>
              <a:t> period in review while the others  has recorded am increase.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E3C8-B48E-4C6A-9FF4-550B44EB649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92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file:///E:\UCPER%20BRAVO\CIRAS-UCPER%20BRAVO%20-%20For%20Presentation%20Main%20File.xlsx!Coverage!R4C1:R4C10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TCV!R42C9:R42C10" TargetMode="External"/><Relationship Id="rId13" Type="http://schemas.openxmlformats.org/officeDocument/2006/relationships/image" Target="../media/image6.emf"/><Relationship Id="rId18" Type="http://schemas.openxmlformats.org/officeDocument/2006/relationships/oleObject" Target="file:///E:\UCPER%20BRAVO\CIRAS-UCPER%20BRAVO%20-%20For%20Presentation%20Main%20File.xlsx!TCV!R47C9:R47C10" TargetMode="External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0.emf"/><Relationship Id="rId7" Type="http://schemas.openxmlformats.org/officeDocument/2006/relationships/chart" Target="../charts/chart2.xml"/><Relationship Id="rId12" Type="http://schemas.openxmlformats.org/officeDocument/2006/relationships/oleObject" Target="file:///E:\UCPER%20BRAVO\CIRAS-UCPER%20BRAVO%20-%20For%20Presentation%20Main%20File.xlsx!TCV!R44C9:R44C10" TargetMode="External"/><Relationship Id="rId17" Type="http://schemas.openxmlformats.org/officeDocument/2006/relationships/image" Target="../media/image8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TCV!R46C9:R46C10" TargetMode="External"/><Relationship Id="rId20" Type="http://schemas.openxmlformats.org/officeDocument/2006/relationships/oleObject" Target="file:///E:\UCPER%20BRAVO\CIRAS-UCPER%20BRAVO%20-%20For%20Presentation%20Main%20File.xlsx!TCV!R48C9:R48C10" TargetMode="Externa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11" Type="http://schemas.openxmlformats.org/officeDocument/2006/relationships/image" Target="../media/image5.emf"/><Relationship Id="rId5" Type="http://schemas.openxmlformats.org/officeDocument/2006/relationships/oleObject" Target="file:///E:\UCPER%20BRAVO\CIRAS-UCPER%20BRAVO%20-%20For%20Presentation%20Main%20File.xlsx!TCV!R3C9:R3C10" TargetMode="External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10" Type="http://schemas.openxmlformats.org/officeDocument/2006/relationships/oleObject" Target="file:///E:\UCPER%20BRAVO\CIRAS-UCPER%20BRAVO%20-%20For%20Presentation%20Main%20File.xlsx!TCV!R43C9:R43C10" TargetMode="External"/><Relationship Id="rId19" Type="http://schemas.openxmlformats.org/officeDocument/2006/relationships/image" Target="../media/image9.emf"/><Relationship Id="rId4" Type="http://schemas.openxmlformats.org/officeDocument/2006/relationships/chart" Target="../charts/chart1.xml"/><Relationship Id="rId9" Type="http://schemas.openxmlformats.org/officeDocument/2006/relationships/image" Target="../media/image4.emf"/><Relationship Id="rId14" Type="http://schemas.openxmlformats.org/officeDocument/2006/relationships/oleObject" Target="file:///E:\UCPER%20BRAVO\CIRAS-UCPER%20BRAVO%20-%20For%20Presentation%20Main%20File.xlsx!TCV!R45C9:R45C10" TargetMode="External"/><Relationship Id="rId22" Type="http://schemas.openxmlformats.org/officeDocument/2006/relationships/oleObject" Target="file:///E:\UCPER%20BRAVO\CIRAS-UCPER%20BRAVO%20-%20For%20Presentation%20Main%20File.xlsx!TCV!R49C9:R49C10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chart" Target="../charts/chart6.xml"/><Relationship Id="rId18" Type="http://schemas.openxmlformats.org/officeDocument/2006/relationships/oleObject" Target="file:///E:\UCPER%20BRAVO\CIRAS-UCPER%20BRAVO%20-%20For%20Presentation%20Main%20File.xlsx!TCV!R10C9:R10C10" TargetMode="External"/><Relationship Id="rId26" Type="http://schemas.openxmlformats.org/officeDocument/2006/relationships/oleObject" Target="file:///E:\UCPER%20BRAVO\CIRAS-UCPER%20BRAVO%20-%20For%20Presentation%20Main%20File.xlsx!TCV!R14C9:R14C10" TargetMode="External"/><Relationship Id="rId39" Type="http://schemas.openxmlformats.org/officeDocument/2006/relationships/image" Target="../media/image27.emf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8.emf"/><Relationship Id="rId34" Type="http://schemas.openxmlformats.org/officeDocument/2006/relationships/oleObject" Target="file:///E:\UCPER%20BRAVO\CIRAS-UCPER%20BRAVO%20-%20For%20Presentation%20Main%20File.xlsx!TCV!R32C9:R32C10" TargetMode="External"/><Relationship Id="rId42" Type="http://schemas.openxmlformats.org/officeDocument/2006/relationships/oleObject" Target="file:///E:\UCPER%20BRAVO\CIRAS-UCPER%20BRAVO%20-%20For%20Presentation%20Main%20File.xlsx!TCV!R37C9:R37C10" TargetMode="External"/><Relationship Id="rId7" Type="http://schemas.openxmlformats.org/officeDocument/2006/relationships/oleObject" Target="file:///E:\UCPER%20BRAVO\CIRAS-UCPER%20BRAVO%20-%20For%20Presentation%20Main%20File.xlsx!TCV!R30C9:R30C10" TargetMode="External"/><Relationship Id="rId12" Type="http://schemas.openxmlformats.org/officeDocument/2006/relationships/chart" Target="../charts/chart5.xml"/><Relationship Id="rId17" Type="http://schemas.openxmlformats.org/officeDocument/2006/relationships/image" Target="../media/image16.emf"/><Relationship Id="rId25" Type="http://schemas.openxmlformats.org/officeDocument/2006/relationships/image" Target="../media/image20.emf"/><Relationship Id="rId33" Type="http://schemas.openxmlformats.org/officeDocument/2006/relationships/image" Target="../media/image24.emf"/><Relationship Id="rId38" Type="http://schemas.openxmlformats.org/officeDocument/2006/relationships/oleObject" Target="file:///E:\UCPER%20BRAVO\CIRAS-UCPER%20BRAVO%20-%20For%20Presentation%20Main%20File.xlsx!TCV!R34C9:R34C10" TargetMode="External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TCV!R9C9:R9C10" TargetMode="External"/><Relationship Id="rId20" Type="http://schemas.openxmlformats.org/officeDocument/2006/relationships/oleObject" Target="file:///E:\UCPER%20BRAVO\CIRAS-UCPER%20BRAVO%20-%20For%20Presentation%20Main%20File.xlsx!TCV!R11C9:R11C10" TargetMode="External"/><Relationship Id="rId29" Type="http://schemas.openxmlformats.org/officeDocument/2006/relationships/image" Target="../media/image22.emf"/><Relationship Id="rId41" Type="http://schemas.openxmlformats.org/officeDocument/2006/relationships/image" Target="../media/image28.emf"/><Relationship Id="rId1" Type="http://schemas.openxmlformats.org/officeDocument/2006/relationships/vmlDrawing" Target="../drawings/vmlDrawing3.vml"/><Relationship Id="rId6" Type="http://schemas.openxmlformats.org/officeDocument/2006/relationships/chart" Target="../charts/chart3.xml"/><Relationship Id="rId11" Type="http://schemas.openxmlformats.org/officeDocument/2006/relationships/chart" Target="../charts/chart4.xml"/><Relationship Id="rId24" Type="http://schemas.openxmlformats.org/officeDocument/2006/relationships/oleObject" Target="file:///E:\UCPER%20BRAVO\CIRAS-UCPER%20BRAVO%20-%20For%20Presentation%20Main%20File.xlsx!TCV!R13C9:R13C10" TargetMode="External"/><Relationship Id="rId32" Type="http://schemas.openxmlformats.org/officeDocument/2006/relationships/oleObject" Target="file:///E:\UCPER%20BRAVO\CIRAS-UCPER%20BRAVO%20-%20For%20Presentation%20Main%20File.xlsx!TCV!R38C9:R38C10" TargetMode="External"/><Relationship Id="rId37" Type="http://schemas.openxmlformats.org/officeDocument/2006/relationships/image" Target="../media/image26.emf"/><Relationship Id="rId40" Type="http://schemas.openxmlformats.org/officeDocument/2006/relationships/oleObject" Target="file:///E:\UCPER%20BRAVO\CIRAS-UCPER%20BRAVO%20-%20For%20Presentation%20Main%20File.xlsx!TCV!R36C9:R36C10" TargetMode="External"/><Relationship Id="rId5" Type="http://schemas.openxmlformats.org/officeDocument/2006/relationships/image" Target="../media/image12.emf"/><Relationship Id="rId15" Type="http://schemas.openxmlformats.org/officeDocument/2006/relationships/image" Target="../media/image15.emf"/><Relationship Id="rId23" Type="http://schemas.openxmlformats.org/officeDocument/2006/relationships/image" Target="../media/image19.emf"/><Relationship Id="rId28" Type="http://schemas.openxmlformats.org/officeDocument/2006/relationships/oleObject" Target="file:///E:\UCPER%20BRAVO\CIRAS-UCPER%20BRAVO%20-%20For%20Presentation%20Main%20File.xlsx!TCV!R15C9:R15C10" TargetMode="External"/><Relationship Id="rId36" Type="http://schemas.openxmlformats.org/officeDocument/2006/relationships/oleObject" Target="file:///E:\UCPER%20BRAVO\CIRAS-UCPER%20BRAVO%20-%20For%20Presentation%20Main%20File.xlsx!TCV!R33C9:R33C10" TargetMode="External"/><Relationship Id="rId10" Type="http://schemas.openxmlformats.org/officeDocument/2006/relationships/image" Target="../media/image14.emf"/><Relationship Id="rId19" Type="http://schemas.openxmlformats.org/officeDocument/2006/relationships/image" Target="../media/image17.emf"/><Relationship Id="rId31" Type="http://schemas.openxmlformats.org/officeDocument/2006/relationships/image" Target="../media/image23.emf"/><Relationship Id="rId44" Type="http://schemas.openxmlformats.org/officeDocument/2006/relationships/image" Target="../media/image2.png"/><Relationship Id="rId4" Type="http://schemas.openxmlformats.org/officeDocument/2006/relationships/oleObject" Target="file:///E:\UCPER%20BRAVO\CIRAS-UCPER%20BRAVO%20-%20For%20Presentation%20Main%20File.xlsx!TCV!R35C9:R35C10" TargetMode="External"/><Relationship Id="rId9" Type="http://schemas.openxmlformats.org/officeDocument/2006/relationships/oleObject" Target="file:///E:\UCPER%20BRAVO\CIRAS-UCPER%20BRAVO%20-%20For%20Presentation%20Main%20File.xlsx!TCV!R31C9:R31C10" TargetMode="External"/><Relationship Id="rId14" Type="http://schemas.openxmlformats.org/officeDocument/2006/relationships/oleObject" Target="file:///E:\UCPER%20BRAVO\CIRAS-UCPER%20BRAVO%20-%20For%20Presentation%20Main%20File.xlsx!TCV!R8C9:R8C10" TargetMode="External"/><Relationship Id="rId22" Type="http://schemas.openxmlformats.org/officeDocument/2006/relationships/oleObject" Target="file:///E:\UCPER%20BRAVO\CIRAS-UCPER%20BRAVO%20-%20For%20Presentation%20Main%20File.xlsx!TCV!R12C9:R12C10" TargetMode="External"/><Relationship Id="rId27" Type="http://schemas.openxmlformats.org/officeDocument/2006/relationships/image" Target="../media/image21.emf"/><Relationship Id="rId30" Type="http://schemas.openxmlformats.org/officeDocument/2006/relationships/oleObject" Target="file:///E:\UCPER%20BRAVO\CIRAS-UCPER%20BRAVO%20-%20For%20Presentation%20Main%20File.xlsx!TCV!R16C9:R16C10" TargetMode="External"/><Relationship Id="rId35" Type="http://schemas.openxmlformats.org/officeDocument/2006/relationships/image" Target="../media/image25.emf"/><Relationship Id="rId43" Type="http://schemas.openxmlformats.org/officeDocument/2006/relationships/image" Target="../media/image29.e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emf"/><Relationship Id="rId18" Type="http://schemas.openxmlformats.org/officeDocument/2006/relationships/chart" Target="../charts/chart9.xml"/><Relationship Id="rId26" Type="http://schemas.openxmlformats.org/officeDocument/2006/relationships/oleObject" Target="file:///E:\UCPER%20BRAVO\CIRAS-UCPER%20BRAVO%20-%20For%20Presentation%20Main%20File.xlsx!Index!R11C9:R11C10" TargetMode="External"/><Relationship Id="rId39" Type="http://schemas.openxmlformats.org/officeDocument/2006/relationships/image" Target="../media/image44.emf"/><Relationship Id="rId21" Type="http://schemas.openxmlformats.org/officeDocument/2006/relationships/oleObject" Target="file:///E:\UCPER%20BRAVO\CIRAS-UCPER%20BRAVO%20-%20For%20Presentation%20Main%20File.xlsx!Index!R34C9:R34C10" TargetMode="External"/><Relationship Id="rId34" Type="http://schemas.openxmlformats.org/officeDocument/2006/relationships/chart" Target="../charts/chart11.xml"/><Relationship Id="rId42" Type="http://schemas.openxmlformats.org/officeDocument/2006/relationships/oleObject" Target="file:///E:\UCPER%20BRAVO\CIRAS-UCPER%20BRAVO%20-%20For%20Presentation%20Main%20File.xlsx!Index!R12C9:R12C10" TargetMode="External"/><Relationship Id="rId47" Type="http://schemas.openxmlformats.org/officeDocument/2006/relationships/image" Target="../media/image48.emf"/><Relationship Id="rId50" Type="http://schemas.openxmlformats.org/officeDocument/2006/relationships/image" Target="../media/image49.emf"/><Relationship Id="rId55" Type="http://schemas.openxmlformats.org/officeDocument/2006/relationships/oleObject" Target="file:///E:\UCPER%20BRAVO\CIRAS-UCPER%20BRAVO%20-%20For%20Presentation%20Main%20File.xlsx!Index!R47C9:R47C10" TargetMode="External"/><Relationship Id="rId63" Type="http://schemas.openxmlformats.org/officeDocument/2006/relationships/oleObject" Target="file:///E:\UCPER%20BRAVO\CIRAS-UCPER%20BRAVO%20-%20For%20Presentation%20Main%20File.xlsx!Index!R51C9:R51C10" TargetMode="External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Index!R37C9:R37C10" TargetMode="External"/><Relationship Id="rId20" Type="http://schemas.openxmlformats.org/officeDocument/2006/relationships/image" Target="../media/image36.emf"/><Relationship Id="rId29" Type="http://schemas.openxmlformats.org/officeDocument/2006/relationships/image" Target="../media/image40.emf"/><Relationship Id="rId41" Type="http://schemas.openxmlformats.org/officeDocument/2006/relationships/image" Target="../media/image45.emf"/><Relationship Id="rId54" Type="http://schemas.openxmlformats.org/officeDocument/2006/relationships/image" Target="../media/image51.emf"/><Relationship Id="rId62" Type="http://schemas.openxmlformats.org/officeDocument/2006/relationships/image" Target="../media/image55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emf"/><Relationship Id="rId11" Type="http://schemas.openxmlformats.org/officeDocument/2006/relationships/image" Target="../media/image32.emf"/><Relationship Id="rId24" Type="http://schemas.openxmlformats.org/officeDocument/2006/relationships/image" Target="../media/image38.emf"/><Relationship Id="rId32" Type="http://schemas.openxmlformats.org/officeDocument/2006/relationships/oleObject" Target="file:///E:\UCPER%20BRAVO\CIRAS-UCPER%20BRAVO%20-%20For%20Presentation%20Main%20File.xlsx!Index!R10C9:R10C10" TargetMode="External"/><Relationship Id="rId37" Type="http://schemas.openxmlformats.org/officeDocument/2006/relationships/image" Target="../media/image43.emf"/><Relationship Id="rId40" Type="http://schemas.openxmlformats.org/officeDocument/2006/relationships/oleObject" Target="file:///E:\UCPER%20BRAVO\CIRAS-UCPER%20BRAVO%20-%20For%20Presentation%20Main%20File.xlsx!Index!R9C9:R9C10" TargetMode="External"/><Relationship Id="rId45" Type="http://schemas.openxmlformats.org/officeDocument/2006/relationships/image" Target="../media/image47.emf"/><Relationship Id="rId53" Type="http://schemas.openxmlformats.org/officeDocument/2006/relationships/oleObject" Target="file:///E:\UCPER%20BRAVO\CIRAS-UCPER%20BRAVO%20-%20For%20Presentation%20Main%20File.xlsx!Index!R46C9:R46C10" TargetMode="External"/><Relationship Id="rId58" Type="http://schemas.openxmlformats.org/officeDocument/2006/relationships/image" Target="../media/image53.emf"/><Relationship Id="rId5" Type="http://schemas.openxmlformats.org/officeDocument/2006/relationships/oleObject" Target="file:///E:\UCPER%20BRAVO\CIRAS-UCPER%20BRAVO%20-%20For%20Presentation%20Main%20File.xlsx!Index!R31C9:R31C10" TargetMode="External"/><Relationship Id="rId15" Type="http://schemas.openxmlformats.org/officeDocument/2006/relationships/image" Target="../media/image34.emf"/><Relationship Id="rId23" Type="http://schemas.openxmlformats.org/officeDocument/2006/relationships/oleObject" Target="file:///E:\UCPER%20BRAVO\CIRAS-UCPER%20BRAVO%20-%20For%20Presentation%20Main%20File.xlsx!Index!R30C9:R30C10" TargetMode="External"/><Relationship Id="rId28" Type="http://schemas.openxmlformats.org/officeDocument/2006/relationships/oleObject" Target="file:///E:\UCPER%20BRAVO\CIRAS-UCPER%20BRAVO%20-%20For%20Presentation%20Main%20File.xlsx!Index!R14C9:R14C10" TargetMode="External"/><Relationship Id="rId36" Type="http://schemas.openxmlformats.org/officeDocument/2006/relationships/oleObject" Target="file:///E:\UCPER%20BRAVO\CIRAS-UCPER%20BRAVO%20-%20For%20Presentation%20Main%20File.xlsx!Index!R3C9:R3C10" TargetMode="External"/><Relationship Id="rId49" Type="http://schemas.openxmlformats.org/officeDocument/2006/relationships/oleObject" Target="file:///E:\UCPER%20BRAVO\CIRAS-UCPER%20BRAVO%20-%20For%20Presentation%20Main%20File.xlsx!Index!R44C9:R44C10" TargetMode="External"/><Relationship Id="rId57" Type="http://schemas.openxmlformats.org/officeDocument/2006/relationships/oleObject" Target="file:///E:\UCPER%20BRAVO\CIRAS-UCPER%20BRAVO%20-%20For%20Presentation%20Main%20File.xlsx!Index!R48C9:R48C10" TargetMode="External"/><Relationship Id="rId61" Type="http://schemas.openxmlformats.org/officeDocument/2006/relationships/oleObject" Target="file:///E:\UCPER%20BRAVO\CIRAS-UCPER%20BRAVO%20-%20For%20Presentation%20Main%20File.xlsx!Index!R50C9:R50C10" TargetMode="External"/><Relationship Id="rId10" Type="http://schemas.openxmlformats.org/officeDocument/2006/relationships/oleObject" Target="file:///E:\UCPER%20BRAVO\CIRAS-UCPER%20BRAVO%20-%20For%20Presentation%20Main%20File.xlsx!Index!R35C9:R35C10" TargetMode="External"/><Relationship Id="rId19" Type="http://schemas.openxmlformats.org/officeDocument/2006/relationships/oleObject" Target="file:///E:\UCPER%20BRAVO\CIRAS-UCPER%20BRAVO%20-%20For%20Presentation%20Main%20File.xlsx!Index!R32C9:R32C10" TargetMode="External"/><Relationship Id="rId31" Type="http://schemas.openxmlformats.org/officeDocument/2006/relationships/image" Target="../media/image41.emf"/><Relationship Id="rId44" Type="http://schemas.openxmlformats.org/officeDocument/2006/relationships/oleObject" Target="file:///E:\UCPER%20BRAVO\CIRAS-UCPER%20BRAVO%20-%20For%20Presentation%20Main%20File.xlsx!Index!R13C9:R13C10" TargetMode="External"/><Relationship Id="rId52" Type="http://schemas.openxmlformats.org/officeDocument/2006/relationships/image" Target="../media/image50.emf"/><Relationship Id="rId60" Type="http://schemas.openxmlformats.org/officeDocument/2006/relationships/image" Target="../media/image54.emf"/><Relationship Id="rId4" Type="http://schemas.openxmlformats.org/officeDocument/2006/relationships/chart" Target="../charts/chart7.xml"/><Relationship Id="rId9" Type="http://schemas.openxmlformats.org/officeDocument/2006/relationships/image" Target="../media/image31.emf"/><Relationship Id="rId14" Type="http://schemas.openxmlformats.org/officeDocument/2006/relationships/oleObject" Target="file:///E:\UCPER%20BRAVO\CIRAS-UCPER%20BRAVO%20-%20For%20Presentation%20Main%20File.xlsx!Index!R33C9:R33C10" TargetMode="External"/><Relationship Id="rId22" Type="http://schemas.openxmlformats.org/officeDocument/2006/relationships/image" Target="../media/image37.emf"/><Relationship Id="rId27" Type="http://schemas.openxmlformats.org/officeDocument/2006/relationships/image" Target="../media/image39.emf"/><Relationship Id="rId30" Type="http://schemas.openxmlformats.org/officeDocument/2006/relationships/oleObject" Target="file:///E:\UCPER%20BRAVO\CIRAS-UCPER%20BRAVO%20-%20For%20Presentation%20Main%20File.xlsx!Index!R8C9:R8C10" TargetMode="External"/><Relationship Id="rId35" Type="http://schemas.openxmlformats.org/officeDocument/2006/relationships/chart" Target="../charts/chart12.xml"/><Relationship Id="rId43" Type="http://schemas.openxmlformats.org/officeDocument/2006/relationships/image" Target="../media/image46.emf"/><Relationship Id="rId48" Type="http://schemas.openxmlformats.org/officeDocument/2006/relationships/image" Target="../media/image2.png"/><Relationship Id="rId56" Type="http://schemas.openxmlformats.org/officeDocument/2006/relationships/image" Target="../media/image52.emf"/><Relationship Id="rId64" Type="http://schemas.openxmlformats.org/officeDocument/2006/relationships/image" Target="../media/image56.emf"/><Relationship Id="rId8" Type="http://schemas.openxmlformats.org/officeDocument/2006/relationships/oleObject" Target="file:///E:\UCPER%20BRAVO\CIRAS-UCPER%20BRAVO%20-%20For%20Presentation%20Main%20File.xlsx!Index!R38C9:R38C10" TargetMode="External"/><Relationship Id="rId51" Type="http://schemas.openxmlformats.org/officeDocument/2006/relationships/oleObject" Target="file:///E:\UCPER%20BRAVO\CIRAS-UCPER%20BRAVO%20-%20For%20Presentation%20Main%20File.xlsx!Index!R45C9:R45C10" TargetMode="External"/><Relationship Id="rId3" Type="http://schemas.openxmlformats.org/officeDocument/2006/relationships/notesSlide" Target="../notesSlides/notesSlide4.xml"/><Relationship Id="rId12" Type="http://schemas.openxmlformats.org/officeDocument/2006/relationships/oleObject" Target="file:///E:\UCPER%20BRAVO\CIRAS-UCPER%20BRAVO%20-%20For%20Presentation%20Main%20File.xlsx!Index!R36C9:R36C10" TargetMode="External"/><Relationship Id="rId17" Type="http://schemas.openxmlformats.org/officeDocument/2006/relationships/image" Target="../media/image35.emf"/><Relationship Id="rId25" Type="http://schemas.openxmlformats.org/officeDocument/2006/relationships/chart" Target="../charts/chart10.xml"/><Relationship Id="rId33" Type="http://schemas.openxmlformats.org/officeDocument/2006/relationships/image" Target="../media/image42.emf"/><Relationship Id="rId38" Type="http://schemas.openxmlformats.org/officeDocument/2006/relationships/oleObject" Target="file:///E:\UCPER%20BRAVO\CIRAS-UCPER%20BRAVO%20-%20For%20Presentation%20Main%20File.xlsx!Index!R16C9:R16C10" TargetMode="External"/><Relationship Id="rId46" Type="http://schemas.openxmlformats.org/officeDocument/2006/relationships/oleObject" Target="file:///E:\UCPER%20BRAVO\CIRAS-UCPER%20BRAVO%20-%20For%20Presentation%20Main%20File.xlsx!Index!R15C9:R15C10" TargetMode="External"/><Relationship Id="rId59" Type="http://schemas.openxmlformats.org/officeDocument/2006/relationships/oleObject" Target="file:///E:\UCPER%20BRAVO\CIRAS-UCPER%20BRAVO%20-%20For%20Presentation%20Main%20File.xlsx!Index!R49C9:R49C10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8FC-SCC-PPOCPO!R29C9:R29C10" TargetMode="External"/><Relationship Id="rId13" Type="http://schemas.openxmlformats.org/officeDocument/2006/relationships/image" Target="../media/image59.emf"/><Relationship Id="rId18" Type="http://schemas.openxmlformats.org/officeDocument/2006/relationships/oleObject" Target="file:///E:\UCPER%20BRAVO\CIRAS-UCPER%20BRAVO%20-%20For%20Presentation%20Main%20File.xlsx!8FC-SCC-PPOCPO!R30C9:R30C10" TargetMode="External"/><Relationship Id="rId26" Type="http://schemas.openxmlformats.org/officeDocument/2006/relationships/slide" Target="slide6.xml"/><Relationship Id="rId39" Type="http://schemas.openxmlformats.org/officeDocument/2006/relationships/oleObject" Target="file:///E:\UCPER%20BRAVO\CIRAS-UCPER%20BRAVO%20-%20For%20Presentation%20Main%20File.xlsx!8FC-SCC-PPOCPO!R7C9:R7C10" TargetMode="External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63.emf"/><Relationship Id="rId34" Type="http://schemas.openxmlformats.org/officeDocument/2006/relationships/slide" Target="slide16.xml"/><Relationship Id="rId42" Type="http://schemas.openxmlformats.org/officeDocument/2006/relationships/image" Target="../media/image68.emf"/><Relationship Id="rId47" Type="http://schemas.openxmlformats.org/officeDocument/2006/relationships/image" Target="../media/image2.png"/><Relationship Id="rId7" Type="http://schemas.openxmlformats.org/officeDocument/2006/relationships/image" Target="../media/image58.emf"/><Relationship Id="rId12" Type="http://schemas.openxmlformats.org/officeDocument/2006/relationships/oleObject" Target="file:///E:\UCPER%20BRAVO\CIRAS-UCPER%20BRAVO%20-%20For%20Presentation%20Main%20File.xlsx!8FC-SCC-PPOCPO!R32C9:R32C10" TargetMode="External"/><Relationship Id="rId17" Type="http://schemas.openxmlformats.org/officeDocument/2006/relationships/image" Target="../media/image61.emf"/><Relationship Id="rId25" Type="http://schemas.openxmlformats.org/officeDocument/2006/relationships/image" Target="../media/image65.emf"/><Relationship Id="rId33" Type="http://schemas.openxmlformats.org/officeDocument/2006/relationships/slide" Target="slide13.xml"/><Relationship Id="rId38" Type="http://schemas.openxmlformats.org/officeDocument/2006/relationships/image" Target="../media/image66.emf"/><Relationship Id="rId46" Type="http://schemas.openxmlformats.org/officeDocument/2006/relationships/image" Target="../media/image70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8FC-SCC-PPOCPO!R27C9:R27C10" TargetMode="External"/><Relationship Id="rId20" Type="http://schemas.openxmlformats.org/officeDocument/2006/relationships/oleObject" Target="file:///E:\UCPER%20BRAVO\CIRAS-UCPER%20BRAVO%20-%20For%20Presentation%20Main%20File.xlsx!8FC-SCC-PPOCPO!R31C9:R31C10" TargetMode="External"/><Relationship Id="rId29" Type="http://schemas.openxmlformats.org/officeDocument/2006/relationships/slide" Target="slide9.xml"/><Relationship Id="rId41" Type="http://schemas.openxmlformats.org/officeDocument/2006/relationships/oleObject" Target="file:///E:\UCPER%20BRAVO\CIRAS-UCPER%20BRAVO%20-%20For%20Presentation%20Main%20File.xlsx!8FC-SCC-PPOCPO!R8C9:R8C10" TargetMode="External"/><Relationship Id="rId1" Type="http://schemas.openxmlformats.org/officeDocument/2006/relationships/vmlDrawing" Target="../drawings/vmlDrawing5.vml"/><Relationship Id="rId6" Type="http://schemas.openxmlformats.org/officeDocument/2006/relationships/oleObject" Target="file:///E:\UCPER%20BRAVO\CIRAS-UCPER%20BRAVO%20-%20For%20Presentation%20Main%20File.xlsx!8FC-SCC-PPOCPO!R28C9:R28C10" TargetMode="External"/><Relationship Id="rId11" Type="http://schemas.openxmlformats.org/officeDocument/2006/relationships/chart" Target="../charts/chart14.xml"/><Relationship Id="rId24" Type="http://schemas.openxmlformats.org/officeDocument/2006/relationships/oleObject" Target="file:///E:\UCPER%20BRAVO\CIRAS-UCPER%20BRAVO%20-%20For%20Presentation%20Main%20File.xlsx!8FC-SCC-PPOCPO!R5C9:R5C10" TargetMode="External"/><Relationship Id="rId32" Type="http://schemas.openxmlformats.org/officeDocument/2006/relationships/slide" Target="slide12.xml"/><Relationship Id="rId37" Type="http://schemas.openxmlformats.org/officeDocument/2006/relationships/oleObject" Target="file:///E:\UCPER%20BRAVO\CIRAS-UCPER%20BRAVO%20-%20For%20Presentation%20Main%20File.xlsx!8FC-SCC-PPOCPO!R6C9:R6C10" TargetMode="External"/><Relationship Id="rId40" Type="http://schemas.openxmlformats.org/officeDocument/2006/relationships/image" Target="../media/image67.emf"/><Relationship Id="rId45" Type="http://schemas.openxmlformats.org/officeDocument/2006/relationships/oleObject" Target="file:///E:\UCPER%20BRAVO\CIRAS-UCPER%20BRAVO%20-%20For%20Presentation%20Main%20File.xlsx!8FC-SCC-PPOCPO!R10C9:R10C10" TargetMode="External"/><Relationship Id="rId5" Type="http://schemas.openxmlformats.org/officeDocument/2006/relationships/image" Target="../media/image57.emf"/><Relationship Id="rId15" Type="http://schemas.openxmlformats.org/officeDocument/2006/relationships/image" Target="../media/image60.emf"/><Relationship Id="rId23" Type="http://schemas.openxmlformats.org/officeDocument/2006/relationships/image" Target="../media/image64.emf"/><Relationship Id="rId28" Type="http://schemas.openxmlformats.org/officeDocument/2006/relationships/slide" Target="slide8.xml"/><Relationship Id="rId36" Type="http://schemas.openxmlformats.org/officeDocument/2006/relationships/slide" Target="slide17.xml"/><Relationship Id="rId10" Type="http://schemas.openxmlformats.org/officeDocument/2006/relationships/chart" Target="../charts/chart13.xml"/><Relationship Id="rId19" Type="http://schemas.openxmlformats.org/officeDocument/2006/relationships/image" Target="../media/image62.emf"/><Relationship Id="rId31" Type="http://schemas.openxmlformats.org/officeDocument/2006/relationships/slide" Target="slide11.xml"/><Relationship Id="rId44" Type="http://schemas.openxmlformats.org/officeDocument/2006/relationships/image" Target="../media/image69.emf"/><Relationship Id="rId4" Type="http://schemas.openxmlformats.org/officeDocument/2006/relationships/oleObject" Target="file:///E:\UCPER%20BRAVO\CIRAS-UCPER%20BRAVO%20-%20For%20Presentation%20Main%20File.xlsx!8FC-SCC-PPOCPO!R34C9:R34C10" TargetMode="External"/><Relationship Id="rId9" Type="http://schemas.openxmlformats.org/officeDocument/2006/relationships/oleObject" Target="file:///E:\UCPER%20BRAVO\CIRAS-UCPER%20BRAVO%20-%20For%20Presentation%20Main%20File.xlsx!8FC-SCC-PPOCPO!R33C9:R33C10" TargetMode="External"/><Relationship Id="rId14" Type="http://schemas.openxmlformats.org/officeDocument/2006/relationships/oleObject" Target="file:///E:\UCPER%20BRAVO\CIRAS-UCPER%20BRAVO%20-%20For%20Presentation%20Main%20File.xlsx!8FC-SCC-PPOCPO!R11C9:R11C10" TargetMode="External"/><Relationship Id="rId22" Type="http://schemas.openxmlformats.org/officeDocument/2006/relationships/oleObject" Target="file:///E:\UCPER%20BRAVO\CIRAS-UCPER%20BRAVO%20-%20For%20Presentation%20Main%20File.xlsx!8FC-SCC-PPOCPO!R12C9:R12C10" TargetMode="External"/><Relationship Id="rId27" Type="http://schemas.openxmlformats.org/officeDocument/2006/relationships/slide" Target="slide7.xml"/><Relationship Id="rId30" Type="http://schemas.openxmlformats.org/officeDocument/2006/relationships/slide" Target="slide10.xml"/><Relationship Id="rId35" Type="http://schemas.openxmlformats.org/officeDocument/2006/relationships/slide" Target="slide15.xml"/><Relationship Id="rId43" Type="http://schemas.openxmlformats.org/officeDocument/2006/relationships/oleObject" Target="file:///E:\UCPER%20BRAVO\CIRAS-UCPER%20BRAVO%20-%20For%20Presentation%20Main%20File.xlsx!8FC-SCC-PPOCPO!R9C9:R9C1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oleObject" Target="file:///E:\UCPER%20BRAVO\CIRAS-UCPER%20BRAVO%20-%20For%20Presentation%20Main%20File.xlsx!Mur!R16C9:R16C10" TargetMode="External"/><Relationship Id="rId18" Type="http://schemas.openxmlformats.org/officeDocument/2006/relationships/image" Target="../media/image77.emf"/><Relationship Id="rId3" Type="http://schemas.openxmlformats.org/officeDocument/2006/relationships/notesSlide" Target="../notesSlides/notesSlide6.xml"/><Relationship Id="rId21" Type="http://schemas.openxmlformats.org/officeDocument/2006/relationships/chart" Target="../charts/chart16.xml"/><Relationship Id="rId7" Type="http://schemas.openxmlformats.org/officeDocument/2006/relationships/oleObject" Target="file:///E:\UCPER%20BRAVO\CIRAS-UCPER%20BRAVO%20-%20For%20Presentation%20Main%20File.xlsx!Mur!R15C9:R15C10" TargetMode="External"/><Relationship Id="rId12" Type="http://schemas.openxmlformats.org/officeDocument/2006/relationships/image" Target="../media/image74.emf"/><Relationship Id="rId17" Type="http://schemas.openxmlformats.org/officeDocument/2006/relationships/oleObject" Target="file:///E:\UCPER%20BRAVO\CIRAS-UCPER%20BRAVO%20-%20For%20Presentation%20Main%20File.xlsx!Mur!R12C9:R12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76.emf"/><Relationship Id="rId20" Type="http://schemas.openxmlformats.org/officeDocument/2006/relationships/image" Target="../media/image78.emf"/><Relationship Id="rId1" Type="http://schemas.openxmlformats.org/officeDocument/2006/relationships/vmlDrawing" Target="../drawings/vmlDrawing6.vml"/><Relationship Id="rId6" Type="http://schemas.openxmlformats.org/officeDocument/2006/relationships/chart" Target="../charts/chart15.xml"/><Relationship Id="rId11" Type="http://schemas.openxmlformats.org/officeDocument/2006/relationships/oleObject" Target="file:///E:\UCPER%20BRAVO\CIRAS-UCPER%20BRAVO%20-%20For%20Presentation%20Main%20File.xlsx!Mur!R17C9:R17C10" TargetMode="External"/><Relationship Id="rId24" Type="http://schemas.openxmlformats.org/officeDocument/2006/relationships/slide" Target="slide5.xml"/><Relationship Id="rId5" Type="http://schemas.openxmlformats.org/officeDocument/2006/relationships/image" Target="../media/image71.emf"/><Relationship Id="rId15" Type="http://schemas.openxmlformats.org/officeDocument/2006/relationships/oleObject" Target="file:///E:\UCPER%20BRAVO\CIRAS-UCPER%20BRAVO%20-%20For%20Presentation%20Main%20File.xlsx!Mur!R10C9:R10C10" TargetMode="External"/><Relationship Id="rId23" Type="http://schemas.openxmlformats.org/officeDocument/2006/relationships/image" Target="../media/image79.emf"/><Relationship Id="rId10" Type="http://schemas.openxmlformats.org/officeDocument/2006/relationships/image" Target="../media/image73.emf"/><Relationship Id="rId19" Type="http://schemas.openxmlformats.org/officeDocument/2006/relationships/oleObject" Target="file:///E:\UCPER%20BRAVO\CIRAS-UCPER%20BRAVO%20-%20For%20Presentation%20Main%20File.xlsx!Mur!R14C9:R14C10" TargetMode="External"/><Relationship Id="rId4" Type="http://schemas.openxmlformats.org/officeDocument/2006/relationships/oleObject" Target="file:///E:\UCPER%20BRAVO\CIRAS-UCPER%20BRAVO%20-%20For%20Presentation%20Main%20File.xlsx!Mur!R11C9:R11C10" TargetMode="External"/><Relationship Id="rId9" Type="http://schemas.openxmlformats.org/officeDocument/2006/relationships/oleObject" Target="file:///E:\UCPER%20BRAVO\CIRAS-UCPER%20BRAVO%20-%20For%20Presentation%20Main%20File.xlsx!Mur!R13C9:R13C10" TargetMode="External"/><Relationship Id="rId14" Type="http://schemas.openxmlformats.org/officeDocument/2006/relationships/image" Target="../media/image75.emf"/><Relationship Id="rId22" Type="http://schemas.openxmlformats.org/officeDocument/2006/relationships/oleObject" Target="file:///E:\UCPER%20BRAVO\CIRAS-UCPER%20BRAVO%20-%20For%20Presentation%20Main%20File.xlsx!Mur!R3C9:R3C10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oleObject" Target="file:///E:\UCPER%20BRAVO\CIRAS-UCPER%20BRAVO%20-%20For%20Presentation%20Main%20File.xlsx!Hom!R11C9:R11C10" TargetMode="External"/><Relationship Id="rId18" Type="http://schemas.openxmlformats.org/officeDocument/2006/relationships/image" Target="../media/image86.emf"/><Relationship Id="rId3" Type="http://schemas.openxmlformats.org/officeDocument/2006/relationships/notesSlide" Target="../notesSlides/notesSlide7.xml"/><Relationship Id="rId21" Type="http://schemas.openxmlformats.org/officeDocument/2006/relationships/chart" Target="../charts/chart18.xml"/><Relationship Id="rId7" Type="http://schemas.openxmlformats.org/officeDocument/2006/relationships/oleObject" Target="file:///E:\UCPER%20BRAVO\CIRAS-UCPER%20BRAVO%20-%20For%20Presentation%20Main%20File.xlsx!Hom!R17C9:R17C10" TargetMode="External"/><Relationship Id="rId12" Type="http://schemas.openxmlformats.org/officeDocument/2006/relationships/image" Target="../media/image83.emf"/><Relationship Id="rId17" Type="http://schemas.openxmlformats.org/officeDocument/2006/relationships/oleObject" Target="file:///E:\UCPER%20BRAVO\CIRAS-UCPER%20BRAVO%20-%20For%20Presentation%20Main%20File.xlsx!Hom!R14C9:R14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5.emf"/><Relationship Id="rId20" Type="http://schemas.openxmlformats.org/officeDocument/2006/relationships/image" Target="../media/image87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80.emf"/><Relationship Id="rId11" Type="http://schemas.openxmlformats.org/officeDocument/2006/relationships/oleObject" Target="file:///E:\UCPER%20BRAVO\CIRAS-UCPER%20BRAVO%20-%20For%20Presentation%20Main%20File.xlsx!Hom!R12C9:R12C10" TargetMode="External"/><Relationship Id="rId24" Type="http://schemas.openxmlformats.org/officeDocument/2006/relationships/slide" Target="slide5.xml"/><Relationship Id="rId5" Type="http://schemas.openxmlformats.org/officeDocument/2006/relationships/oleObject" Target="file:///E:\UCPER%20BRAVO\CIRAS-UCPER%20BRAVO%20-%20For%20Presentation%20Main%20File.xlsx!Hom!R16C9:R16C10" TargetMode="External"/><Relationship Id="rId15" Type="http://schemas.openxmlformats.org/officeDocument/2006/relationships/oleObject" Target="file:///E:\UCPER%20BRAVO\CIRAS-UCPER%20BRAVO%20-%20For%20Presentation%20Main%20File.xlsx!Hom!R15C9:R15C10" TargetMode="External"/><Relationship Id="rId23" Type="http://schemas.openxmlformats.org/officeDocument/2006/relationships/image" Target="../media/image88.emf"/><Relationship Id="rId10" Type="http://schemas.openxmlformats.org/officeDocument/2006/relationships/image" Target="../media/image82.emf"/><Relationship Id="rId19" Type="http://schemas.openxmlformats.org/officeDocument/2006/relationships/oleObject" Target="file:///E:\UCPER%20BRAVO\CIRAS-UCPER%20BRAVO%20-%20For%20Presentation%20Main%20File.xlsx!Hom!R10C9:R10C10" TargetMode="External"/><Relationship Id="rId4" Type="http://schemas.openxmlformats.org/officeDocument/2006/relationships/chart" Target="../charts/chart17.xml"/><Relationship Id="rId9" Type="http://schemas.openxmlformats.org/officeDocument/2006/relationships/oleObject" Target="file:///E:\UCPER%20BRAVO\CIRAS-UCPER%20BRAVO%20-%20For%20Presentation%20Main%20File.xlsx!Hom!R13C9:R13C10" TargetMode="External"/><Relationship Id="rId14" Type="http://schemas.openxmlformats.org/officeDocument/2006/relationships/image" Target="../media/image84.emf"/><Relationship Id="rId22" Type="http://schemas.openxmlformats.org/officeDocument/2006/relationships/oleObject" Target="file:///E:\UCPER%20BRAVO\CIRAS-UCPER%20BRAVO%20-%20For%20Presentation%20Main%20File.xlsx!Hom!R3C9:R3C10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13" Type="http://schemas.openxmlformats.org/officeDocument/2006/relationships/oleObject" Target="file:///E:\UCPER%20BRAVO\CIRAS-UCPER%20BRAVO%20-%20For%20Presentation%20Main%20File.xlsx!Phy!R17C9:R17C10" TargetMode="External"/><Relationship Id="rId18" Type="http://schemas.openxmlformats.org/officeDocument/2006/relationships/image" Target="../media/image95.emf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96.emf"/><Relationship Id="rId7" Type="http://schemas.openxmlformats.org/officeDocument/2006/relationships/oleObject" Target="file:///E:\UCPER%20BRAVO\CIRAS-UCPER%20BRAVO%20-%20For%20Presentation%20Main%20File.xlsx!Phy!R13C9:R13C10" TargetMode="External"/><Relationship Id="rId12" Type="http://schemas.openxmlformats.org/officeDocument/2006/relationships/image" Target="../media/image92.emf"/><Relationship Id="rId17" Type="http://schemas.openxmlformats.org/officeDocument/2006/relationships/oleObject" Target="file:///E:\UCPER%20BRAVO\CIRAS-UCPER%20BRAVO%20-%20For%20Presentation%20Main%20File.xlsx!Phy!R15C9:R15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94.emf"/><Relationship Id="rId20" Type="http://schemas.openxmlformats.org/officeDocument/2006/relationships/oleObject" Target="file:///E:\UCPER%20BRAVO\CIRAS-UCPER%20BRAVO%20-%20For%20Presentation%20Main%20File.xlsx!Phy!R3C9:R3C10" TargetMode="Externa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9.emf"/><Relationship Id="rId11" Type="http://schemas.openxmlformats.org/officeDocument/2006/relationships/oleObject" Target="file:///E:\UCPER%20BRAVO\CIRAS-UCPER%20BRAVO%20-%20For%20Presentation%20Main%20File.xlsx!Phy!R10C9:R10C10" TargetMode="External"/><Relationship Id="rId24" Type="http://schemas.openxmlformats.org/officeDocument/2006/relationships/slide" Target="slide5.xml"/><Relationship Id="rId5" Type="http://schemas.openxmlformats.org/officeDocument/2006/relationships/oleObject" Target="file:///E:\UCPER%20BRAVO\CIRAS-UCPER%20BRAVO%20-%20For%20Presentation%20Main%20File.xlsx!Phy!R16C9:R16C10" TargetMode="External"/><Relationship Id="rId15" Type="http://schemas.openxmlformats.org/officeDocument/2006/relationships/oleObject" Target="file:///E:\UCPER%20BRAVO\CIRAS-UCPER%20BRAVO%20-%20For%20Presentation%20Main%20File.xlsx!Phy!R11C9:R11C10" TargetMode="External"/><Relationship Id="rId23" Type="http://schemas.openxmlformats.org/officeDocument/2006/relationships/image" Target="../media/image97.emf"/><Relationship Id="rId10" Type="http://schemas.openxmlformats.org/officeDocument/2006/relationships/image" Target="../media/image91.emf"/><Relationship Id="rId19" Type="http://schemas.openxmlformats.org/officeDocument/2006/relationships/chart" Target="../charts/chart20.xml"/><Relationship Id="rId4" Type="http://schemas.openxmlformats.org/officeDocument/2006/relationships/chart" Target="../charts/chart19.xml"/><Relationship Id="rId9" Type="http://schemas.openxmlformats.org/officeDocument/2006/relationships/oleObject" Target="file:///E:\UCPER%20BRAVO\CIRAS-UCPER%20BRAVO%20-%20For%20Presentation%20Main%20File.xlsx!Phy!R12C9:R12C10" TargetMode="External"/><Relationship Id="rId14" Type="http://schemas.openxmlformats.org/officeDocument/2006/relationships/image" Target="../media/image93.emf"/><Relationship Id="rId22" Type="http://schemas.openxmlformats.org/officeDocument/2006/relationships/oleObject" Target="file:///E:\UCPER%20BRAVO\CIRAS-UCPER%20BRAVO%20-%20For%20Presentation%20Main%20File.xlsx!Phy!R14C9:R14C10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13" Type="http://schemas.openxmlformats.org/officeDocument/2006/relationships/oleObject" Target="file:///E:\UCPER%20BRAVO\CIRAS-UCPER%20BRAVO%20-%20For%20Presentation%20Main%20File.xlsx!Rap!R13C9:R13C10" TargetMode="External"/><Relationship Id="rId18" Type="http://schemas.openxmlformats.org/officeDocument/2006/relationships/image" Target="../media/image104.emf"/><Relationship Id="rId3" Type="http://schemas.openxmlformats.org/officeDocument/2006/relationships/notesSlide" Target="../notesSlides/notesSlide9.xml"/><Relationship Id="rId21" Type="http://schemas.openxmlformats.org/officeDocument/2006/relationships/chart" Target="../charts/chart22.xml"/><Relationship Id="rId7" Type="http://schemas.openxmlformats.org/officeDocument/2006/relationships/oleObject" Target="file:///E:\UCPER%20BRAVO\CIRAS-UCPER%20BRAVO%20-%20For%20Presentation%20Main%20File.xlsx!Rap!R17C9:R17C10" TargetMode="External"/><Relationship Id="rId12" Type="http://schemas.openxmlformats.org/officeDocument/2006/relationships/image" Target="../media/image101.emf"/><Relationship Id="rId17" Type="http://schemas.openxmlformats.org/officeDocument/2006/relationships/oleObject" Target="file:///E:\UCPER%20BRAVO\CIRAS-UCPER%20BRAVO%20-%20For%20Presentation%20Main%20File.xlsx!Rap!R11C9:R11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3.emf"/><Relationship Id="rId20" Type="http://schemas.openxmlformats.org/officeDocument/2006/relationships/image" Target="../media/image105.e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98.emf"/><Relationship Id="rId11" Type="http://schemas.openxmlformats.org/officeDocument/2006/relationships/oleObject" Target="file:///E:\UCPER%20BRAVO\CIRAS-UCPER%20BRAVO%20-%20For%20Presentation%20Main%20File.xlsx!Rap!R16C9:R16C10" TargetMode="External"/><Relationship Id="rId24" Type="http://schemas.openxmlformats.org/officeDocument/2006/relationships/slide" Target="slide5.xml"/><Relationship Id="rId5" Type="http://schemas.openxmlformats.org/officeDocument/2006/relationships/oleObject" Target="file:///E:\UCPER%20BRAVO\CIRAS-UCPER%20BRAVO%20-%20For%20Presentation%20Main%20File.xlsx!Rap!R14C9:R14C10" TargetMode="External"/><Relationship Id="rId15" Type="http://schemas.openxmlformats.org/officeDocument/2006/relationships/oleObject" Target="file:///E:\UCPER%20BRAVO\CIRAS-UCPER%20BRAVO%20-%20For%20Presentation%20Main%20File.xlsx!Rap!R15C9:R15C10" TargetMode="External"/><Relationship Id="rId23" Type="http://schemas.openxmlformats.org/officeDocument/2006/relationships/image" Target="../media/image106.emf"/><Relationship Id="rId10" Type="http://schemas.openxmlformats.org/officeDocument/2006/relationships/image" Target="../media/image100.emf"/><Relationship Id="rId19" Type="http://schemas.openxmlformats.org/officeDocument/2006/relationships/oleObject" Target="file:///E:\UCPER%20BRAVO\CIRAS-UCPER%20BRAVO%20-%20For%20Presentation%20Main%20File.xlsx!Rap!R12C9:R12C10" TargetMode="External"/><Relationship Id="rId4" Type="http://schemas.openxmlformats.org/officeDocument/2006/relationships/chart" Target="../charts/chart21.xml"/><Relationship Id="rId9" Type="http://schemas.openxmlformats.org/officeDocument/2006/relationships/oleObject" Target="file:///E:\UCPER%20BRAVO\CIRAS-UCPER%20BRAVO%20-%20For%20Presentation%20Main%20File.xlsx!Rap!R10C9:R10C10" TargetMode="External"/><Relationship Id="rId14" Type="http://schemas.openxmlformats.org/officeDocument/2006/relationships/image" Target="../media/image102.emf"/><Relationship Id="rId22" Type="http://schemas.openxmlformats.org/officeDocument/2006/relationships/oleObject" Target="file:///E:\UCPER%20BRAVO\CIRAS-UCPER%20BRAVO%20-%20For%20Presentation%20Main%20File.xlsx!Rap!R3C9:R3C10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13" Type="http://schemas.openxmlformats.org/officeDocument/2006/relationships/oleObject" Target="file:///E:\UCPER%20BRAVO\CIRAS-UCPER%20BRAVO%20-%20For%20Presentation%20Main%20File.xlsx!Rob!R12C9:R12C10" TargetMode="External"/><Relationship Id="rId18" Type="http://schemas.openxmlformats.org/officeDocument/2006/relationships/image" Target="../media/image113.emf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114.emf"/><Relationship Id="rId7" Type="http://schemas.openxmlformats.org/officeDocument/2006/relationships/oleObject" Target="file:///E:\UCPER%20BRAVO\CIRAS-UCPER%20BRAVO%20-%20For%20Presentation%20Main%20File.xlsx!Rob!R10C9:R10C10" TargetMode="External"/><Relationship Id="rId12" Type="http://schemas.openxmlformats.org/officeDocument/2006/relationships/image" Target="../media/image110.emf"/><Relationship Id="rId17" Type="http://schemas.openxmlformats.org/officeDocument/2006/relationships/oleObject" Target="file:///E:\UCPER%20BRAVO\CIRAS-UCPER%20BRAVO%20-%20For%20Presentation%20Main%20File.xlsx!Rob!R17C9:R17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12.emf"/><Relationship Id="rId20" Type="http://schemas.openxmlformats.org/officeDocument/2006/relationships/oleObject" Target="file:///E:\UCPER%20BRAVO\CIRAS-UCPER%20BRAVO%20-%20For%20Presentation%20Main%20File.xlsx!Rob!R3C9:R3C10" TargetMode="Externa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23.xml"/><Relationship Id="rId11" Type="http://schemas.openxmlformats.org/officeDocument/2006/relationships/oleObject" Target="file:///E:\UCPER%20BRAVO\CIRAS-UCPER%20BRAVO%20-%20For%20Presentation%20Main%20File.xlsx!Rob!R13C9:R13C10" TargetMode="External"/><Relationship Id="rId24" Type="http://schemas.openxmlformats.org/officeDocument/2006/relationships/slide" Target="slide5.xml"/><Relationship Id="rId5" Type="http://schemas.openxmlformats.org/officeDocument/2006/relationships/image" Target="../media/image107.emf"/><Relationship Id="rId15" Type="http://schemas.openxmlformats.org/officeDocument/2006/relationships/oleObject" Target="file:///E:\UCPER%20BRAVO\CIRAS-UCPER%20BRAVO%20-%20For%20Presentation%20Main%20File.xlsx!Rob!R15C9:R15C10" TargetMode="External"/><Relationship Id="rId23" Type="http://schemas.openxmlformats.org/officeDocument/2006/relationships/image" Target="../media/image115.emf"/><Relationship Id="rId10" Type="http://schemas.openxmlformats.org/officeDocument/2006/relationships/image" Target="../media/image109.emf"/><Relationship Id="rId19" Type="http://schemas.openxmlformats.org/officeDocument/2006/relationships/chart" Target="../charts/chart24.xml"/><Relationship Id="rId4" Type="http://schemas.openxmlformats.org/officeDocument/2006/relationships/oleObject" Target="file:///E:\UCPER%20BRAVO\CIRAS-UCPER%20BRAVO%20-%20For%20Presentation%20Main%20File.xlsx!Rob!R16C9:R16C10" TargetMode="External"/><Relationship Id="rId9" Type="http://schemas.openxmlformats.org/officeDocument/2006/relationships/oleObject" Target="file:///E:\UCPER%20BRAVO\CIRAS-UCPER%20BRAVO%20-%20For%20Presentation%20Main%20File.xlsx!Rob!R11C9:R11C10" TargetMode="External"/><Relationship Id="rId14" Type="http://schemas.openxmlformats.org/officeDocument/2006/relationships/image" Target="../media/image111.emf"/><Relationship Id="rId22" Type="http://schemas.openxmlformats.org/officeDocument/2006/relationships/oleObject" Target="file:///E:\UCPER%20BRAVO\CIRAS-UCPER%20BRAVO%20-%20For%20Presentation%20Main%20File.xlsx!Rob!R14C9:R14C10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13" Type="http://schemas.openxmlformats.org/officeDocument/2006/relationships/oleObject" Target="file:///E:\UCPER%20BRAVO\CIRAS-UCPER%20BRAVO%20-%20For%20Presentation%20Main%20File.xlsx!The!R12C9:R12C10" TargetMode="External"/><Relationship Id="rId18" Type="http://schemas.openxmlformats.org/officeDocument/2006/relationships/oleObject" Target="file:///E:\UCPER%20BRAVO\CIRAS-UCPER%20BRAVO%20-%20For%20Presentation%20Main%20File.xlsx!The!R3C9:R3C10" TargetMode="External"/><Relationship Id="rId3" Type="http://schemas.openxmlformats.org/officeDocument/2006/relationships/notesSlide" Target="../notesSlides/notesSlide11.xml"/><Relationship Id="rId21" Type="http://schemas.openxmlformats.org/officeDocument/2006/relationships/image" Target="../media/image123.emf"/><Relationship Id="rId7" Type="http://schemas.openxmlformats.org/officeDocument/2006/relationships/oleObject" Target="file:///E:\UCPER%20BRAVO\CIRAS-UCPER%20BRAVO%20-%20For%20Presentation%20Main%20File.xlsx!The!R14C9:R14C10" TargetMode="External"/><Relationship Id="rId12" Type="http://schemas.openxmlformats.org/officeDocument/2006/relationships/image" Target="../media/image119.emf"/><Relationship Id="rId17" Type="http://schemas.openxmlformats.org/officeDocument/2006/relationships/chart" Target="../charts/chart26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21.emf"/><Relationship Id="rId20" Type="http://schemas.openxmlformats.org/officeDocument/2006/relationships/oleObject" Target="file:///E:\UCPER%20BRAVO\CIRAS-UCPER%20BRAVO%20-%20For%20Presentation%20Main%20File.xlsx!The!R16C9:R16C10" TargetMode="Externa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6.emf"/><Relationship Id="rId11" Type="http://schemas.openxmlformats.org/officeDocument/2006/relationships/oleObject" Target="file:///E:\UCPER%20BRAVO\CIRAS-UCPER%20BRAVO%20-%20For%20Presentation%20Main%20File.xlsx!The!R15C9:R15C10" TargetMode="External"/><Relationship Id="rId24" Type="http://schemas.openxmlformats.org/officeDocument/2006/relationships/slide" Target="slide5.xml"/><Relationship Id="rId5" Type="http://schemas.openxmlformats.org/officeDocument/2006/relationships/oleObject" Target="file:///E:\UCPER%20BRAVO\CIRAS-UCPER%20BRAVO%20-%20For%20Presentation%20Main%20File.xlsx!The!R13C9:R13C10" TargetMode="External"/><Relationship Id="rId15" Type="http://schemas.openxmlformats.org/officeDocument/2006/relationships/oleObject" Target="file:///E:\UCPER%20BRAVO\CIRAS-UCPER%20BRAVO%20-%20For%20Presentation%20Main%20File.xlsx!The!R11C9:R11C10" TargetMode="External"/><Relationship Id="rId23" Type="http://schemas.openxmlformats.org/officeDocument/2006/relationships/image" Target="../media/image124.emf"/><Relationship Id="rId10" Type="http://schemas.openxmlformats.org/officeDocument/2006/relationships/image" Target="../media/image118.emf"/><Relationship Id="rId19" Type="http://schemas.openxmlformats.org/officeDocument/2006/relationships/image" Target="../media/image122.emf"/><Relationship Id="rId4" Type="http://schemas.openxmlformats.org/officeDocument/2006/relationships/chart" Target="../charts/chart25.xml"/><Relationship Id="rId9" Type="http://schemas.openxmlformats.org/officeDocument/2006/relationships/oleObject" Target="file:///E:\UCPER%20BRAVO\CIRAS-UCPER%20BRAVO%20-%20For%20Presentation%20Main%20File.xlsx!The!R10C9:R10C10" TargetMode="External"/><Relationship Id="rId14" Type="http://schemas.openxmlformats.org/officeDocument/2006/relationships/image" Target="../media/image120.emf"/><Relationship Id="rId22" Type="http://schemas.openxmlformats.org/officeDocument/2006/relationships/oleObject" Target="file:///E:\UCPER%20BRAVO\CIRAS-UCPER%20BRAVO%20-%20For%20Presentation%20Main%20File.xlsx!The!R17C9:R17C10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13" Type="http://schemas.openxmlformats.org/officeDocument/2006/relationships/oleObject" Target="file:///E:\UCPER%20BRAVO\CIRAS-UCPER%20BRAVO%20-%20For%20Presentation%20Main%20File.xlsx!CarMC!R10C9:R10C10" TargetMode="External"/><Relationship Id="rId18" Type="http://schemas.openxmlformats.org/officeDocument/2006/relationships/image" Target="../media/image131.emf"/><Relationship Id="rId3" Type="http://schemas.openxmlformats.org/officeDocument/2006/relationships/notesSlide" Target="../notesSlides/notesSlide12.xml"/><Relationship Id="rId21" Type="http://schemas.openxmlformats.org/officeDocument/2006/relationships/image" Target="../media/image132.emf"/><Relationship Id="rId7" Type="http://schemas.openxmlformats.org/officeDocument/2006/relationships/oleObject" Target="file:///E:\UCPER%20BRAVO\CIRAS-UCPER%20BRAVO%20-%20For%20Presentation%20Main%20File.xlsx!CarMC!R14C9:R14C10" TargetMode="External"/><Relationship Id="rId12" Type="http://schemas.openxmlformats.org/officeDocument/2006/relationships/image" Target="../media/image128.emf"/><Relationship Id="rId17" Type="http://schemas.openxmlformats.org/officeDocument/2006/relationships/oleObject" Target="file:///E:\UCPER%20BRAVO\CIRAS-UCPER%20BRAVO%20-%20For%20Presentation%20Main%20File.xlsx!CarMC!R12C9:R12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30.emf"/><Relationship Id="rId20" Type="http://schemas.openxmlformats.org/officeDocument/2006/relationships/oleObject" Target="file:///E:\UCPER%20BRAVO\CIRAS-UCPER%20BRAVO%20-%20For%20Presentation%20Main%20File.xlsx!CarMC!R3C9:R3C10" TargetMode="Externa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27.xml"/><Relationship Id="rId11" Type="http://schemas.openxmlformats.org/officeDocument/2006/relationships/oleObject" Target="file:///E:\UCPER%20BRAVO\CIRAS-UCPER%20BRAVO%20-%20For%20Presentation%20Main%20File.xlsx!CarMC!R11C9:R11C10" TargetMode="External"/><Relationship Id="rId24" Type="http://schemas.openxmlformats.org/officeDocument/2006/relationships/slide" Target="slide5.xml"/><Relationship Id="rId5" Type="http://schemas.openxmlformats.org/officeDocument/2006/relationships/image" Target="../media/image125.emf"/><Relationship Id="rId15" Type="http://schemas.openxmlformats.org/officeDocument/2006/relationships/oleObject" Target="file:///E:\UCPER%20BRAVO\CIRAS-UCPER%20BRAVO%20-%20For%20Presentation%20Main%20File.xlsx!CarMC!R16C9:R16C10" TargetMode="External"/><Relationship Id="rId23" Type="http://schemas.openxmlformats.org/officeDocument/2006/relationships/image" Target="../media/image133.emf"/><Relationship Id="rId10" Type="http://schemas.openxmlformats.org/officeDocument/2006/relationships/image" Target="../media/image127.emf"/><Relationship Id="rId19" Type="http://schemas.openxmlformats.org/officeDocument/2006/relationships/chart" Target="../charts/chart28.xml"/><Relationship Id="rId4" Type="http://schemas.openxmlformats.org/officeDocument/2006/relationships/oleObject" Target="file:///E:\UCPER%20BRAVO\CIRAS-UCPER%20BRAVO%20-%20For%20Presentation%20Main%20File.xlsx!CarMC!R17C9:R17C10" TargetMode="External"/><Relationship Id="rId9" Type="http://schemas.openxmlformats.org/officeDocument/2006/relationships/oleObject" Target="file:///E:\UCPER%20BRAVO\CIRAS-UCPER%20BRAVO%20-%20For%20Presentation%20Main%20File.xlsx!CarMC!R13C9:R13C10" TargetMode="External"/><Relationship Id="rId14" Type="http://schemas.openxmlformats.org/officeDocument/2006/relationships/image" Target="../media/image129.emf"/><Relationship Id="rId22" Type="http://schemas.openxmlformats.org/officeDocument/2006/relationships/oleObject" Target="file:///E:\UCPER%20BRAVO\CIRAS-UCPER%20BRAVO%20-%20For%20Presentation%20Main%20File.xlsx!CarMC!R15C9:R15C10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RapHom!R15C9:R15C10" TargetMode="External"/><Relationship Id="rId13" Type="http://schemas.openxmlformats.org/officeDocument/2006/relationships/oleObject" Target="file:///E:\UCPER%20BRAVO\CIRAS-UCPER%20BRAVO%20-%20For%20Presentation%20Main%20File.xlsx!RapHom!R10C9:R10C10" TargetMode="External"/><Relationship Id="rId18" Type="http://schemas.openxmlformats.org/officeDocument/2006/relationships/oleObject" Target="file:///E:\UCPER%20BRAVO\CIRAS-UCPER%20BRAVO%20-%20For%20Presentation%20Main%20File.xlsx!RapHom!R3C9:R3C10" TargetMode="External"/><Relationship Id="rId3" Type="http://schemas.openxmlformats.org/officeDocument/2006/relationships/notesSlide" Target="../notesSlides/notesSlide13.xml"/><Relationship Id="rId21" Type="http://schemas.openxmlformats.org/officeDocument/2006/relationships/image" Target="../media/image140.emf"/><Relationship Id="rId7" Type="http://schemas.openxmlformats.org/officeDocument/2006/relationships/oleObject" Target="file:///E:\UCPER%20BRAVO\CIRAS-UCPER%20BRAVO%20-%20For%20Presentation%20Main%20File.xlsx!RapHom!R17C9:R17C10" TargetMode="External"/><Relationship Id="rId12" Type="http://schemas.openxmlformats.org/officeDocument/2006/relationships/chart" Target="../charts/chart29.xml"/><Relationship Id="rId17" Type="http://schemas.openxmlformats.org/officeDocument/2006/relationships/chart" Target="../charts/chart30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38.emf"/><Relationship Id="rId20" Type="http://schemas.openxmlformats.org/officeDocument/2006/relationships/oleObject" Target="file:///E:\UCPER%20BRAVO\CIRAS-UCPER%20BRAVO%20-%20For%20Presentation%20Main%20File.xlsx!RapHom!R14C9:R14C10" TargetMode="External"/><Relationship Id="rId1" Type="http://schemas.openxmlformats.org/officeDocument/2006/relationships/vmlDrawing" Target="../drawings/vmlDrawing13.vml"/><Relationship Id="rId6" Type="http://schemas.openxmlformats.org/officeDocument/2006/relationships/oleObject" Target="file:///E:\UCPER%20BRAVO\CIRAS-UCPER%20BRAVO%20-%20For%20Presentation%20Main%20File.xlsx!RapHom!R13C9:R13C10" TargetMode="External"/><Relationship Id="rId11" Type="http://schemas.openxmlformats.org/officeDocument/2006/relationships/image" Target="../media/image136.emf"/><Relationship Id="rId5" Type="http://schemas.openxmlformats.org/officeDocument/2006/relationships/image" Target="../media/image134.emf"/><Relationship Id="rId15" Type="http://schemas.openxmlformats.org/officeDocument/2006/relationships/oleObject" Target="file:///E:\UCPER%20BRAVO\CIRAS-UCPER%20BRAVO%20-%20For%20Presentation%20Main%20File.xlsx!RapHom!R12C9:R12C10" TargetMode="External"/><Relationship Id="rId23" Type="http://schemas.openxmlformats.org/officeDocument/2006/relationships/image" Target="../media/image2.png"/><Relationship Id="rId10" Type="http://schemas.openxmlformats.org/officeDocument/2006/relationships/oleObject" Target="file:///E:\UCPER%20BRAVO\CIRAS-UCPER%20BRAVO%20-%20For%20Presentation%20Main%20File.xlsx!RapHom!R16C9:R16C10" TargetMode="External"/><Relationship Id="rId19" Type="http://schemas.openxmlformats.org/officeDocument/2006/relationships/image" Target="../media/image139.emf"/><Relationship Id="rId4" Type="http://schemas.openxmlformats.org/officeDocument/2006/relationships/oleObject" Target="file:///E:\UCPER%20BRAVO\CIRAS-UCPER%20BRAVO%20-%20For%20Presentation%20Main%20File.xlsx!RapHom!R11C9:R11C10" TargetMode="External"/><Relationship Id="rId9" Type="http://schemas.openxmlformats.org/officeDocument/2006/relationships/image" Target="../media/image135.emf"/><Relationship Id="rId14" Type="http://schemas.openxmlformats.org/officeDocument/2006/relationships/image" Target="../media/image137.emf"/><Relationship Id="rId22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emf"/><Relationship Id="rId13" Type="http://schemas.openxmlformats.org/officeDocument/2006/relationships/chart" Target="../charts/chart32.xml"/><Relationship Id="rId18" Type="http://schemas.openxmlformats.org/officeDocument/2006/relationships/oleObject" Target="file:///E:\UCPER%20BRAVO\CIRAS-UCPER%20BRAVO%20-%20For%20Presentation%20Main%20File.xlsx!NonIndexCrimes!R13C9:R13C10" TargetMode="External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148.emf"/><Relationship Id="rId7" Type="http://schemas.openxmlformats.org/officeDocument/2006/relationships/oleObject" Target="file:///E:\UCPER%20BRAVO\CIRAS-UCPER%20BRAVO%20-%20For%20Presentation%20Main%20File.xlsx!NonIndexCrimes!R11C9:R11C10" TargetMode="External"/><Relationship Id="rId12" Type="http://schemas.openxmlformats.org/officeDocument/2006/relationships/image" Target="../media/image144.emf"/><Relationship Id="rId17" Type="http://schemas.openxmlformats.org/officeDocument/2006/relationships/image" Target="../media/image146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NonIndexCrimes!R12C9:R12C10" TargetMode="External"/><Relationship Id="rId20" Type="http://schemas.openxmlformats.org/officeDocument/2006/relationships/oleObject" Target="file:///E:\UCPER%20BRAVO\CIRAS-UCPER%20BRAVO%20-%20For%20Presentation%20Main%20File.xlsx!NonIndexCrimes!R14C9:R14C10" TargetMode="Externa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1.emf"/><Relationship Id="rId11" Type="http://schemas.openxmlformats.org/officeDocument/2006/relationships/oleObject" Target="file:///E:\UCPER%20BRAVO\CIRAS-UCPER%20BRAVO%20-%20For%20Presentation%20Main%20File.xlsx!NonIndexCrimes!R10C9:R10C10" TargetMode="External"/><Relationship Id="rId24" Type="http://schemas.openxmlformats.org/officeDocument/2006/relationships/image" Target="../media/image2.png"/><Relationship Id="rId5" Type="http://schemas.openxmlformats.org/officeDocument/2006/relationships/oleObject" Target="file:///E:\UCPER%20BRAVO\CIRAS-UCPER%20BRAVO%20-%20For%20Presentation%20Main%20File.xlsx!NonIndexCrimes!R15C9:R15C10" TargetMode="External"/><Relationship Id="rId15" Type="http://schemas.openxmlformats.org/officeDocument/2006/relationships/image" Target="../media/image145.emf"/><Relationship Id="rId23" Type="http://schemas.openxmlformats.org/officeDocument/2006/relationships/image" Target="../media/image149.emf"/><Relationship Id="rId10" Type="http://schemas.openxmlformats.org/officeDocument/2006/relationships/image" Target="../media/image143.emf"/><Relationship Id="rId19" Type="http://schemas.openxmlformats.org/officeDocument/2006/relationships/image" Target="../media/image147.emf"/><Relationship Id="rId4" Type="http://schemas.openxmlformats.org/officeDocument/2006/relationships/chart" Target="../charts/chart31.xml"/><Relationship Id="rId9" Type="http://schemas.openxmlformats.org/officeDocument/2006/relationships/oleObject" Target="file:///E:\UCPER%20BRAVO\CIRAS-UCPER%20BRAVO%20-%20For%20Presentation%20Main%20File.xlsx!NonIndexCrimes!R17C9:R17C10" TargetMode="External"/><Relationship Id="rId14" Type="http://schemas.openxmlformats.org/officeDocument/2006/relationships/oleObject" Target="file:///E:\UCPER%20BRAVO\CIRAS-UCPER%20BRAVO%20-%20For%20Presentation%20Main%20File.xlsx!NonIndexCrimes!R3C9:R3C10" TargetMode="External"/><Relationship Id="rId22" Type="http://schemas.openxmlformats.org/officeDocument/2006/relationships/oleObject" Target="file:///E:\UCPER%20BRAVO\CIRAS-UCPER%20BRAVO%20-%20For%20Presentation%20Main%20File.xlsx!NonIndexCrimes!R16C9:R16C10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emf"/><Relationship Id="rId13" Type="http://schemas.openxmlformats.org/officeDocument/2006/relationships/oleObject" Target="file:///E:\UCPER%20BRAVO\CIRAS-UCPER%20BRAVO%20-%20For%20Presentation%20Main%20File.xlsx!PoliceOps!R8C9:R8C10" TargetMode="External"/><Relationship Id="rId3" Type="http://schemas.openxmlformats.org/officeDocument/2006/relationships/notesSlide" Target="../notesSlides/notesSlide15.xml"/><Relationship Id="rId7" Type="http://schemas.openxmlformats.org/officeDocument/2006/relationships/oleObject" Target="file:///E:\UCPER%20BRAVO\CIRAS-UCPER%20BRAVO%20-%20For%20Presentation%20Main%20File.xlsx!PoliceOps!R10C9:R10C10" TargetMode="External"/><Relationship Id="rId12" Type="http://schemas.openxmlformats.org/officeDocument/2006/relationships/slide" Target="slide1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54.emf"/><Relationship Id="rId1" Type="http://schemas.openxmlformats.org/officeDocument/2006/relationships/vmlDrawing" Target="../drawings/vmlDrawing15.vml"/><Relationship Id="rId6" Type="http://schemas.openxmlformats.org/officeDocument/2006/relationships/chart" Target="../charts/chart33.xml"/><Relationship Id="rId11" Type="http://schemas.openxmlformats.org/officeDocument/2006/relationships/slide" Target="slide16.xml"/><Relationship Id="rId5" Type="http://schemas.openxmlformats.org/officeDocument/2006/relationships/image" Target="../media/image150.emf"/><Relationship Id="rId15" Type="http://schemas.openxmlformats.org/officeDocument/2006/relationships/oleObject" Target="file:///E:\UCPER%20BRAVO\CIRAS-UCPER%20BRAVO%20-%20For%20Presentation%20Main%20File.xlsx!PoliceOps!R9C9:R9C10" TargetMode="External"/><Relationship Id="rId10" Type="http://schemas.openxmlformats.org/officeDocument/2006/relationships/image" Target="../media/image152.emf"/><Relationship Id="rId4" Type="http://schemas.openxmlformats.org/officeDocument/2006/relationships/oleObject" Target="file:///E:\UCPER%20BRAVO\CIRAS-UCPER%20BRAVO%20-%20For%20Presentation%20Main%20File.xlsx!PoliceOps!R11C9:R11C10" TargetMode="External"/><Relationship Id="rId9" Type="http://schemas.openxmlformats.org/officeDocument/2006/relationships/oleObject" Target="file:///E:\UCPER%20BRAVO\CIRAS-UCPER%20BRAVO%20-%20For%20Presentation%20Main%20File.xlsx!PoliceOps!R12C9:R12C10" TargetMode="External"/><Relationship Id="rId14" Type="http://schemas.openxmlformats.org/officeDocument/2006/relationships/image" Target="../media/image15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13" Type="http://schemas.openxmlformats.org/officeDocument/2006/relationships/oleObject" Target="file:///E:\UCPER%20BRAVO\CIRAS-UCPER%20BRAVO%20-%20For%20Presentation%20Main%20File.xlsx!Drugs!R11C9:R11C10" TargetMode="External"/><Relationship Id="rId18" Type="http://schemas.openxmlformats.org/officeDocument/2006/relationships/oleObject" Target="file:///E:\UCPER%20BRAVO\CIRAS-UCPER%20BRAVO%20-%20For%20Presentation%20Main%20File.xlsx!Drugs!R3C9:R3C10" TargetMode="External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162.emf"/><Relationship Id="rId7" Type="http://schemas.openxmlformats.org/officeDocument/2006/relationships/oleObject" Target="file:///E:\UCPER%20BRAVO\CIRAS-UCPER%20BRAVO%20-%20For%20Presentation%20Main%20File.xlsx!Drugs!R12C9:R12C10" TargetMode="External"/><Relationship Id="rId12" Type="http://schemas.openxmlformats.org/officeDocument/2006/relationships/image" Target="../media/image158.emf"/><Relationship Id="rId17" Type="http://schemas.openxmlformats.org/officeDocument/2006/relationships/chart" Target="../charts/chart35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60.emf"/><Relationship Id="rId20" Type="http://schemas.openxmlformats.org/officeDocument/2006/relationships/oleObject" Target="file:///E:\UCPER%20BRAVO\CIRAS-UCPER%20BRAVO%20-%20For%20Presentation%20Main%20File.xlsx!Drugs!R10C9:R10C10" TargetMode="Externa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55.emf"/><Relationship Id="rId11" Type="http://schemas.openxmlformats.org/officeDocument/2006/relationships/oleObject" Target="file:///E:\UCPER%20BRAVO\CIRAS-UCPER%20BRAVO%20-%20For%20Presentation%20Main%20File.xlsx!Drugs!R14C9:R14C10" TargetMode="External"/><Relationship Id="rId24" Type="http://schemas.openxmlformats.org/officeDocument/2006/relationships/slide" Target="slide15.xml"/><Relationship Id="rId5" Type="http://schemas.openxmlformats.org/officeDocument/2006/relationships/oleObject" Target="file:///E:\UCPER%20BRAVO\CIRAS-UCPER%20BRAVO%20-%20For%20Presentation%20Main%20File.xlsx!Drugs!R13C9:R13C10" TargetMode="External"/><Relationship Id="rId15" Type="http://schemas.openxmlformats.org/officeDocument/2006/relationships/oleObject" Target="file:///E:\UCPER%20BRAVO\CIRAS-UCPER%20BRAVO%20-%20For%20Presentation%20Main%20File.xlsx!Drugs!R17C9:R17C10" TargetMode="External"/><Relationship Id="rId23" Type="http://schemas.openxmlformats.org/officeDocument/2006/relationships/image" Target="../media/image163.emf"/><Relationship Id="rId10" Type="http://schemas.openxmlformats.org/officeDocument/2006/relationships/image" Target="../media/image157.emf"/><Relationship Id="rId19" Type="http://schemas.openxmlformats.org/officeDocument/2006/relationships/image" Target="../media/image161.emf"/><Relationship Id="rId4" Type="http://schemas.openxmlformats.org/officeDocument/2006/relationships/chart" Target="../charts/chart34.xml"/><Relationship Id="rId9" Type="http://schemas.openxmlformats.org/officeDocument/2006/relationships/oleObject" Target="file:///E:\UCPER%20BRAVO\CIRAS-UCPER%20BRAVO%20-%20For%20Presentation%20Main%20File.xlsx!Drugs!R15C9:R15C10" TargetMode="External"/><Relationship Id="rId14" Type="http://schemas.openxmlformats.org/officeDocument/2006/relationships/image" Target="../media/image159.emf"/><Relationship Id="rId22" Type="http://schemas.openxmlformats.org/officeDocument/2006/relationships/oleObject" Target="file:///E:\UCPER%20BRAVO\CIRAS-UCPER%20BRAVO%20-%20For%20Presentation%20Main%20File.xlsx!Drugs!R16C9:R16C10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emf"/><Relationship Id="rId13" Type="http://schemas.openxmlformats.org/officeDocument/2006/relationships/oleObject" Target="file:///E:\UCPER%20BRAVO\CIRAS-UCPER%20BRAVO%20-%20For%20Presentation%20Main%20File.xlsx!Gambling!R16C9:R16C10" TargetMode="External"/><Relationship Id="rId18" Type="http://schemas.openxmlformats.org/officeDocument/2006/relationships/image" Target="../media/image170.emf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171.emf"/><Relationship Id="rId7" Type="http://schemas.openxmlformats.org/officeDocument/2006/relationships/oleObject" Target="file:///E:\UCPER%20BRAVO\CIRAS-UCPER%20BRAVO%20-%20For%20Presentation%20Main%20File.xlsx!Gambling!R10C9:R10C10" TargetMode="External"/><Relationship Id="rId12" Type="http://schemas.openxmlformats.org/officeDocument/2006/relationships/image" Target="../media/image167.emf"/><Relationship Id="rId17" Type="http://schemas.openxmlformats.org/officeDocument/2006/relationships/oleObject" Target="file:///E:\UCPER%20BRAVO\CIRAS-UCPER%20BRAVO%20-%20For%20Presentation%20Main%20File.xlsx!Gambling!R14C9:R14C10" TargetMode="Externa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69.emf"/><Relationship Id="rId20" Type="http://schemas.openxmlformats.org/officeDocument/2006/relationships/oleObject" Target="file:///E:\UCPER%20BRAVO\CIRAS-UCPER%20BRAVO%20-%20For%20Presentation%20Main%20File.xlsx!Gambling!R3C9:R3C10" TargetMode="External"/><Relationship Id="rId1" Type="http://schemas.openxmlformats.org/officeDocument/2006/relationships/vmlDrawing" Target="../drawings/vmlDrawing17.vml"/><Relationship Id="rId6" Type="http://schemas.openxmlformats.org/officeDocument/2006/relationships/chart" Target="../charts/chart36.xml"/><Relationship Id="rId11" Type="http://schemas.openxmlformats.org/officeDocument/2006/relationships/oleObject" Target="file:///E:\UCPER%20BRAVO\CIRAS-UCPER%20BRAVO%20-%20For%20Presentation%20Main%20File.xlsx!Gambling!R13C9:R13C10" TargetMode="External"/><Relationship Id="rId24" Type="http://schemas.openxmlformats.org/officeDocument/2006/relationships/slide" Target="slide15.xml"/><Relationship Id="rId5" Type="http://schemas.openxmlformats.org/officeDocument/2006/relationships/image" Target="../media/image164.emf"/><Relationship Id="rId15" Type="http://schemas.openxmlformats.org/officeDocument/2006/relationships/oleObject" Target="file:///E:\UCPER%20BRAVO\CIRAS-UCPER%20BRAVO%20-%20For%20Presentation%20Main%20File.xlsx!Gambling!R15C9:R15C10" TargetMode="External"/><Relationship Id="rId23" Type="http://schemas.openxmlformats.org/officeDocument/2006/relationships/image" Target="../media/image172.emf"/><Relationship Id="rId10" Type="http://schemas.openxmlformats.org/officeDocument/2006/relationships/image" Target="../media/image166.emf"/><Relationship Id="rId19" Type="http://schemas.openxmlformats.org/officeDocument/2006/relationships/chart" Target="../charts/chart37.xml"/><Relationship Id="rId4" Type="http://schemas.openxmlformats.org/officeDocument/2006/relationships/oleObject" Target="file:///E:\UCPER%20BRAVO\CIRAS-UCPER%20BRAVO%20-%20For%20Presentation%20Main%20File.xlsx!Gambling!R12C9:R12C10" TargetMode="External"/><Relationship Id="rId9" Type="http://schemas.openxmlformats.org/officeDocument/2006/relationships/oleObject" Target="file:///E:\UCPER%20BRAVO\CIRAS-UCPER%20BRAVO%20-%20For%20Presentation%20Main%20File.xlsx!Gambling!R17C9:R17C10" TargetMode="External"/><Relationship Id="rId14" Type="http://schemas.openxmlformats.org/officeDocument/2006/relationships/image" Target="../media/image168.emf"/><Relationship Id="rId22" Type="http://schemas.openxmlformats.org/officeDocument/2006/relationships/oleObject" Target="file:///E:\UCPER%20BRAVO\CIRAS-UCPER%20BRAVO%20-%20For%20Presentation%20Main%20File.xlsx!Gambling!R11C9:R11C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AD9BFC-B843-45CE-957B-0C34C2F4C8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9725890" y="5564688"/>
            <a:ext cx="2466109" cy="1293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A1338F-6DD3-4889-A574-F82F6C797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5562"/>
            <a:ext cx="8991600" cy="216343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00CC"/>
                </a:solidFill>
                <a:latin typeface="Bodoni MT Black" panose="02070A03080606020203" pitchFamily="18" charset="0"/>
              </a:rPr>
              <a:t>PRO6 </a:t>
            </a:r>
            <a:br>
              <a:rPr lang="en-US" sz="6000" dirty="0">
                <a:latin typeface="Bodoni MT Black" panose="02070A03080606020203" pitchFamily="18" charset="0"/>
              </a:rPr>
            </a:br>
            <a:r>
              <a:rPr lang="en-US" sz="6000" dirty="0">
                <a:latin typeface="Bodoni MT Black" panose="02070A03080606020203" pitchFamily="18" charset="0"/>
              </a:rPr>
              <a:t>Crime Situation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66A9B7-CBDD-4CAD-9040-16017DA39906}"/>
              </a:ext>
            </a:extLst>
          </p:cNvPr>
          <p:cNvSpPr txBox="1"/>
          <p:nvPr/>
        </p:nvSpPr>
        <p:spPr>
          <a:xfrm>
            <a:off x="0" y="7061545"/>
            <a:ext cx="5917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[UCPER BRAVO COUNTING] [CIRAS BASED] As of April 13, 2020 12:30 PM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38565AD-6F97-4AA1-BC96-717B45F6A7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836733"/>
              </p:ext>
            </p:extLst>
          </p:nvPr>
        </p:nvGraphicFramePr>
        <p:xfrm>
          <a:off x="1600199" y="3779491"/>
          <a:ext cx="8991600" cy="607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6105403" imgH="304694" progId="Excel.Sheet.12">
                  <p:link updateAutomatic="1"/>
                </p:oleObj>
              </mc:Choice>
              <mc:Fallback>
                <p:oleObj name="Worksheet" r:id="rId5" imgW="6105403" imgH="30469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00199" y="3779491"/>
                        <a:ext cx="8991600" cy="607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757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7" y="17955"/>
            <a:ext cx="12192000" cy="502961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Total Crime Incidents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8FF404F-BED7-4F15-B8D3-BC3B47A1AB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999032"/>
              </p:ext>
            </p:extLst>
          </p:nvPr>
        </p:nvGraphicFramePr>
        <p:xfrm>
          <a:off x="0" y="546549"/>
          <a:ext cx="2566930" cy="629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776B9ED-2536-4DB4-8BEE-6AA776034AAE}"/>
              </a:ext>
            </a:extLst>
          </p:cNvPr>
          <p:cNvSpPr/>
          <p:nvPr/>
        </p:nvSpPr>
        <p:spPr>
          <a:xfrm>
            <a:off x="2566930" y="563791"/>
            <a:ext cx="45719" cy="629420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56942750-3C12-4321-90AD-0F71FEBF9E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0666054"/>
              </p:ext>
            </p:extLst>
          </p:nvPr>
        </p:nvGraphicFramePr>
        <p:xfrm>
          <a:off x="644765" y="3804024"/>
          <a:ext cx="15668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Worksheet" r:id="rId5" imgW="1285882" imgH="542915" progId="Excel.Sheet.12">
                  <p:link updateAutomatic="1"/>
                </p:oleObj>
              </mc:Choice>
              <mc:Fallback>
                <p:oleObj name="Worksheet" r:id="rId5" imgW="1285882" imgH="542915" progId="Excel.Sheet.12">
                  <p:link updateAutomatic="1"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56942750-3C12-4321-90AD-0F71FEBF9E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765" y="3804024"/>
                        <a:ext cx="1566863" cy="5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E6134FD3-8946-45E6-B55A-F114059A3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961293"/>
              </p:ext>
            </p:extLst>
          </p:nvPr>
        </p:nvGraphicFramePr>
        <p:xfrm>
          <a:off x="2650823" y="546548"/>
          <a:ext cx="9449737" cy="6311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D04CA3F-4180-4493-B976-9E9CB0F8D1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001487"/>
              </p:ext>
            </p:extLst>
          </p:nvPr>
        </p:nvGraphicFramePr>
        <p:xfrm>
          <a:off x="3244389" y="3474356"/>
          <a:ext cx="10731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Worksheet" r:id="rId8" imgW="1285882" imgH="542915" progId="Excel.Sheet.12">
                  <p:link updateAutomatic="1"/>
                </p:oleObj>
              </mc:Choice>
              <mc:Fallback>
                <p:oleObj name="Worksheet" r:id="rId8" imgW="1285882" imgH="542915" progId="Excel.Sheet.12">
                  <p:link updateAutomatic="1"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D04CA3F-4180-4493-B976-9E9CB0F8D1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44389" y="3474356"/>
                        <a:ext cx="107315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589BC89-7F72-4888-BFEF-9015542DF6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930119"/>
              </p:ext>
            </p:extLst>
          </p:nvPr>
        </p:nvGraphicFramePr>
        <p:xfrm>
          <a:off x="4355713" y="3474357"/>
          <a:ext cx="10731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Worksheet" r:id="rId10" imgW="1285882" imgH="542915" progId="Excel.Sheet.12">
                  <p:link updateAutomatic="1"/>
                </p:oleObj>
              </mc:Choice>
              <mc:Fallback>
                <p:oleObj name="Worksheet" r:id="rId10" imgW="1285882" imgH="542915" progId="Excel.Sheet.12">
                  <p:link updateAutomatic="1"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A589BC89-7F72-4888-BFEF-9015542DF6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55713" y="3474357"/>
                        <a:ext cx="1073150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0EA314B-BC82-4CF2-B57B-2929636760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51585"/>
              </p:ext>
            </p:extLst>
          </p:nvPr>
        </p:nvGraphicFramePr>
        <p:xfrm>
          <a:off x="5593538" y="3389528"/>
          <a:ext cx="10731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Worksheet" r:id="rId12" imgW="1285882" imgH="542915" progId="Excel.Sheet.12">
                  <p:link updateAutomatic="1"/>
                </p:oleObj>
              </mc:Choice>
              <mc:Fallback>
                <p:oleObj name="Worksheet" r:id="rId12" imgW="1285882" imgH="542915" progId="Excel.Sheet.12">
                  <p:link updateAutomatic="1"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0EA314B-BC82-4CF2-B57B-2929636760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593538" y="3389528"/>
                        <a:ext cx="107315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0D56FD9-371E-4720-987B-06200A6DF2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136607"/>
              </p:ext>
            </p:extLst>
          </p:nvPr>
        </p:nvGraphicFramePr>
        <p:xfrm>
          <a:off x="6649330" y="4292520"/>
          <a:ext cx="10731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Worksheet" r:id="rId14" imgW="1285882" imgH="542915" progId="Excel.Sheet.12">
                  <p:link updateAutomatic="1"/>
                </p:oleObj>
              </mc:Choice>
              <mc:Fallback>
                <p:oleObj name="Worksheet" r:id="rId14" imgW="1285882" imgH="542915" progId="Excel.Sheet.12">
                  <p:link updateAutomatic="1"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A0D56FD9-371E-4720-987B-06200A6DF2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649330" y="4292520"/>
                        <a:ext cx="1073150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EEB9816-E93F-4DFC-9A46-4B40EA1D2C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459547"/>
              </p:ext>
            </p:extLst>
          </p:nvPr>
        </p:nvGraphicFramePr>
        <p:xfrm>
          <a:off x="7704426" y="1831531"/>
          <a:ext cx="10731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16" imgW="1285882" imgH="542915" progId="Excel.Sheet.12">
                  <p:link updateAutomatic="1"/>
                </p:oleObj>
              </mc:Choice>
              <mc:Fallback>
                <p:oleObj name="Worksheet" r:id="rId16" imgW="1285882" imgH="542915" progId="Excel.Sheet.12">
                  <p:link updateAutomatic="1"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DEEB9816-E93F-4DFC-9A46-4B40EA1D2C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704426" y="1831531"/>
                        <a:ext cx="107315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8253F47-7604-42B6-B8C2-B781083742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301699"/>
              </p:ext>
            </p:extLst>
          </p:nvPr>
        </p:nvGraphicFramePr>
        <p:xfrm>
          <a:off x="9005396" y="2490137"/>
          <a:ext cx="10715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Worksheet" r:id="rId18" imgW="1285882" imgH="542915" progId="Excel.Sheet.12">
                  <p:link updateAutomatic="1"/>
                </p:oleObj>
              </mc:Choice>
              <mc:Fallback>
                <p:oleObj name="Worksheet" r:id="rId18" imgW="1285882" imgH="542915" progId="Excel.Sheet.12">
                  <p:link updateAutomatic="1"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8253F47-7604-42B6-B8C2-B781083742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005396" y="2490137"/>
                        <a:ext cx="1071562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B07420F-2B5A-4192-AD21-F8EF737C4D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178285"/>
              </p:ext>
            </p:extLst>
          </p:nvPr>
        </p:nvGraphicFramePr>
        <p:xfrm>
          <a:off x="9937832" y="3804024"/>
          <a:ext cx="10731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Worksheet" r:id="rId20" imgW="1285882" imgH="542915" progId="Excel.Sheet.12">
                  <p:link updateAutomatic="1"/>
                </p:oleObj>
              </mc:Choice>
              <mc:Fallback>
                <p:oleObj name="Worksheet" r:id="rId20" imgW="1285882" imgH="542915" progId="Excel.Sheet.12">
                  <p:link updateAutomatic="1"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4B07420F-2B5A-4192-AD21-F8EF737C4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937832" y="3804024"/>
                        <a:ext cx="107315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19C20FD6-E181-483D-87D5-AE03FFDB1F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44923"/>
              </p:ext>
            </p:extLst>
          </p:nvPr>
        </p:nvGraphicFramePr>
        <p:xfrm>
          <a:off x="11130944" y="878725"/>
          <a:ext cx="10715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Worksheet" r:id="rId22" imgW="1285882" imgH="542915" progId="Excel.Sheet.12">
                  <p:link updateAutomatic="1"/>
                </p:oleObj>
              </mc:Choice>
              <mc:Fallback>
                <p:oleObj name="Worksheet" r:id="rId22" imgW="1285882" imgH="542915" progId="Excel.Sheet.12">
                  <p:link updateAutomatic="1"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19C20FD6-E181-483D-87D5-AE03FFDB1F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1130944" y="878725"/>
                        <a:ext cx="1071563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322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246C5DC8-413D-4F00-9B7E-FAA9499485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135504"/>
              </p:ext>
            </p:extLst>
          </p:nvPr>
        </p:nvGraphicFramePr>
        <p:xfrm>
          <a:off x="8904413" y="4824413"/>
          <a:ext cx="75882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Worksheet" r:id="rId4" imgW="1285882" imgH="542915" progId="Excel.Sheet.12">
                  <p:link updateAutomatic="1"/>
                </p:oleObj>
              </mc:Choice>
              <mc:Fallback>
                <p:oleObj name="Worksheet" r:id="rId4" imgW="1285882" imgH="542915" progId="Excel.Sheet.12">
                  <p:link updateAutomatic="1"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246C5DC8-413D-4F00-9B7E-FAA9499485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04413" y="4824413"/>
                        <a:ext cx="758825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4F91D79-3EB8-466D-9557-D97C056856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8320823"/>
              </p:ext>
            </p:extLst>
          </p:nvPr>
        </p:nvGraphicFramePr>
        <p:xfrm>
          <a:off x="2536754" y="3992734"/>
          <a:ext cx="9653878" cy="2865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E57995A7-80C4-4E3F-A074-A28B94A922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833727"/>
              </p:ext>
            </p:extLst>
          </p:nvPr>
        </p:nvGraphicFramePr>
        <p:xfrm>
          <a:off x="3314692" y="5088972"/>
          <a:ext cx="7604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Worksheet" r:id="rId7" imgW="1285882" imgH="542915" progId="Excel.Sheet.12">
                  <p:link updateAutomatic="1"/>
                </p:oleObj>
              </mc:Choice>
              <mc:Fallback>
                <p:oleObj name="Worksheet" r:id="rId7" imgW="1285882" imgH="542915" progId="Excel.Sheet.12">
                  <p:link updateAutomatic="1"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E57995A7-80C4-4E3F-A074-A28B94A922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14692" y="5088972"/>
                        <a:ext cx="760413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FAC8AA49-A536-4BCF-9F86-2C2E07996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409287"/>
              </p:ext>
            </p:extLst>
          </p:nvPr>
        </p:nvGraphicFramePr>
        <p:xfrm>
          <a:off x="4416355" y="5118100"/>
          <a:ext cx="7604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Worksheet" r:id="rId9" imgW="1285882" imgH="542915" progId="Excel.Sheet.12">
                  <p:link updateAutomatic="1"/>
                </p:oleObj>
              </mc:Choice>
              <mc:Fallback>
                <p:oleObj name="Worksheet" r:id="rId9" imgW="1285882" imgH="542915" progId="Excel.Sheet.12">
                  <p:link updateAutomatic="1"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FAC8AA49-A536-4BCF-9F86-2C2E07996B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16355" y="5118100"/>
                        <a:ext cx="760412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65036B-627D-47AA-82FD-97713B446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0280"/>
              </p:ext>
            </p:extLst>
          </p:nvPr>
        </p:nvGraphicFramePr>
        <p:xfrm>
          <a:off x="2598737" y="540149"/>
          <a:ext cx="9593263" cy="326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7" y="17955"/>
            <a:ext cx="12192000" cy="502961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Total Crime Incidents - Breakdown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4722FDB-11C5-4A53-822B-44CF7C1780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4774434"/>
              </p:ext>
            </p:extLst>
          </p:nvPr>
        </p:nvGraphicFramePr>
        <p:xfrm>
          <a:off x="-9876" y="985771"/>
          <a:ext cx="2510704" cy="2903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57C0408-802D-40BC-99C8-2A47D4D12614}"/>
              </a:ext>
            </a:extLst>
          </p:cNvPr>
          <p:cNvSpPr/>
          <p:nvPr/>
        </p:nvSpPr>
        <p:spPr>
          <a:xfrm flipV="1">
            <a:off x="-9876" y="3890605"/>
            <a:ext cx="12201876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0100185-4326-4FD9-BAB6-0C118355C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337698"/>
              </p:ext>
            </p:extLst>
          </p:nvPr>
        </p:nvGraphicFramePr>
        <p:xfrm>
          <a:off x="631" y="4160062"/>
          <a:ext cx="2510704" cy="2680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986DA2-315B-4484-B9DE-56188D13A5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255604"/>
              </p:ext>
            </p:extLst>
          </p:nvPr>
        </p:nvGraphicFramePr>
        <p:xfrm>
          <a:off x="3336925" y="1568450"/>
          <a:ext cx="7604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Worksheet" r:id="rId14" imgW="1285882" imgH="542915" progId="Excel.Sheet.12">
                  <p:link updateAutomatic="1"/>
                </p:oleObj>
              </mc:Choice>
              <mc:Fallback>
                <p:oleObj name="Worksheet" r:id="rId14" imgW="1285882" imgH="542915" progId="Excel.Sheet.12">
                  <p:link updateAutomatic="1"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986DA2-315B-4484-B9DE-56188D13A5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336925" y="1568450"/>
                        <a:ext cx="760413" cy="29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9C75CA7B-6460-4FD3-9724-54E8CC86E9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675696"/>
              </p:ext>
            </p:extLst>
          </p:nvPr>
        </p:nvGraphicFramePr>
        <p:xfrm>
          <a:off x="4472699" y="1648619"/>
          <a:ext cx="75882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Worksheet" r:id="rId16" imgW="1285882" imgH="542915" progId="Excel.Sheet.12">
                  <p:link updateAutomatic="1"/>
                </p:oleObj>
              </mc:Choice>
              <mc:Fallback>
                <p:oleObj name="Worksheet" r:id="rId16" imgW="1285882" imgH="542915" progId="Excel.Sheet.12">
                  <p:link updateAutomatic="1"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9C75CA7B-6460-4FD3-9724-54E8CC86E9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72699" y="1648619"/>
                        <a:ext cx="758825" cy="29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FA7837FE-4EB4-413E-BD61-9D0FD7165E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847030"/>
              </p:ext>
            </p:extLst>
          </p:nvPr>
        </p:nvGraphicFramePr>
        <p:xfrm>
          <a:off x="5555359" y="1648619"/>
          <a:ext cx="7620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Worksheet" r:id="rId18" imgW="1285882" imgH="542915" progId="Excel.Sheet.12">
                  <p:link updateAutomatic="1"/>
                </p:oleObj>
              </mc:Choice>
              <mc:Fallback>
                <p:oleObj name="Worksheet" r:id="rId18" imgW="1285882" imgH="542915" progId="Excel.Sheet.12">
                  <p:link updateAutomatic="1"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FA7837FE-4EB4-413E-BD61-9D0FD7165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555359" y="1648619"/>
                        <a:ext cx="762000" cy="29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D5E32280-6C3B-4DD6-AD45-465E83C4E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970352"/>
              </p:ext>
            </p:extLst>
          </p:nvPr>
        </p:nvGraphicFramePr>
        <p:xfrm>
          <a:off x="6666186" y="1654389"/>
          <a:ext cx="762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Worksheet" r:id="rId20" imgW="1285882" imgH="542915" progId="Excel.Sheet.12">
                  <p:link updateAutomatic="1"/>
                </p:oleObj>
              </mc:Choice>
              <mc:Fallback>
                <p:oleObj name="Worksheet" r:id="rId20" imgW="1285882" imgH="542915" progId="Excel.Sheet.12">
                  <p:link updateAutomatic="1"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D5E32280-6C3B-4DD6-AD45-465E83C4E7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666186" y="1654389"/>
                        <a:ext cx="7620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DF173FEB-A640-4B99-82BF-E8D9816140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81620"/>
              </p:ext>
            </p:extLst>
          </p:nvPr>
        </p:nvGraphicFramePr>
        <p:xfrm>
          <a:off x="7869238" y="1864853"/>
          <a:ext cx="75882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Worksheet" r:id="rId22" imgW="1285882" imgH="542915" progId="Excel.Sheet.12">
                  <p:link updateAutomatic="1"/>
                </p:oleObj>
              </mc:Choice>
              <mc:Fallback>
                <p:oleObj name="Worksheet" r:id="rId22" imgW="1285882" imgH="542915" progId="Excel.Sheet.12">
                  <p:link updateAutomatic="1"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DF173FEB-A640-4B99-82BF-E8D9816140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869238" y="1864853"/>
                        <a:ext cx="758825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D8F5D777-9A1E-4E8B-BB48-083A7462E3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918113"/>
              </p:ext>
            </p:extLst>
          </p:nvPr>
        </p:nvGraphicFramePr>
        <p:xfrm>
          <a:off x="8983955" y="1858606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Worksheet" r:id="rId24" imgW="1285882" imgH="542915" progId="Excel.Sheet.12">
                  <p:link updateAutomatic="1"/>
                </p:oleObj>
              </mc:Choice>
              <mc:Fallback>
                <p:oleObj name="Worksheet" r:id="rId24" imgW="1285882" imgH="542915" progId="Excel.Sheet.12">
                  <p:link updateAutomatic="1"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D8F5D777-9A1E-4E8B-BB48-083A7462E3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983955" y="1858606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2D2D1DD-1D6E-4EFA-97E9-52610007B4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796304"/>
              </p:ext>
            </p:extLst>
          </p:nvPr>
        </p:nvGraphicFramePr>
        <p:xfrm>
          <a:off x="10096227" y="1321776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Worksheet" r:id="rId26" imgW="1285882" imgH="542915" progId="Excel.Sheet.12">
                  <p:link updateAutomatic="1"/>
                </p:oleObj>
              </mc:Choice>
              <mc:Fallback>
                <p:oleObj name="Worksheet" r:id="rId26" imgW="1285882" imgH="542915" progId="Excel.Sheet.12">
                  <p:link updateAutomatic="1"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F2D2D1DD-1D6E-4EFA-97E9-52610007B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0096227" y="1321776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EE79B255-FC2E-4BD7-BB96-076722E9F9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554458"/>
              </p:ext>
            </p:extLst>
          </p:nvPr>
        </p:nvGraphicFramePr>
        <p:xfrm>
          <a:off x="11223424" y="577326"/>
          <a:ext cx="762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Worksheet" r:id="rId28" imgW="1285882" imgH="542915" progId="Excel.Sheet.12">
                  <p:link updateAutomatic="1"/>
                </p:oleObj>
              </mc:Choice>
              <mc:Fallback>
                <p:oleObj name="Worksheet" r:id="rId28" imgW="1285882" imgH="542915" progId="Excel.Sheet.12">
                  <p:link updateAutomatic="1"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EE79B255-FC2E-4BD7-BB96-076722E9F9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1223424" y="577326"/>
                        <a:ext cx="7620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95AABB15-B3E4-4A1D-90E6-1EEE78B912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334985"/>
              </p:ext>
            </p:extLst>
          </p:nvPr>
        </p:nvGraphicFramePr>
        <p:xfrm>
          <a:off x="895350" y="2103438"/>
          <a:ext cx="10715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Worksheet" r:id="rId30" imgW="1285882" imgH="542915" progId="Excel.Sheet.12">
                  <p:link updateAutomatic="1"/>
                </p:oleObj>
              </mc:Choice>
              <mc:Fallback>
                <p:oleObj name="Worksheet" r:id="rId30" imgW="1285882" imgH="542915" progId="Excel.Sheet.12">
                  <p:link updateAutomatic="1"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95AABB15-B3E4-4A1D-90E6-1EEE78B912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95350" y="2103438"/>
                        <a:ext cx="10715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F9725565-2111-4612-9B27-C657AFB287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0758"/>
              </p:ext>
            </p:extLst>
          </p:nvPr>
        </p:nvGraphicFramePr>
        <p:xfrm>
          <a:off x="990401" y="5678673"/>
          <a:ext cx="101441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Worksheet" r:id="rId32" imgW="1285882" imgH="542915" progId="Excel.Sheet.12">
                  <p:link updateAutomatic="1"/>
                </p:oleObj>
              </mc:Choice>
              <mc:Fallback>
                <p:oleObj name="Worksheet" r:id="rId32" imgW="1285882" imgH="542915" progId="Excel.Sheet.12">
                  <p:link updateAutomatic="1"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F9725565-2111-4612-9B27-C657AFB28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990401" y="5678673"/>
                        <a:ext cx="1014412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F0002A41-26DE-493E-87EF-C4017A19D2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477886"/>
              </p:ext>
            </p:extLst>
          </p:nvPr>
        </p:nvGraphicFramePr>
        <p:xfrm>
          <a:off x="5489575" y="4738688"/>
          <a:ext cx="760413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Worksheet" r:id="rId34" imgW="1285882" imgH="542915" progId="Excel.Sheet.12">
                  <p:link updateAutomatic="1"/>
                </p:oleObj>
              </mc:Choice>
              <mc:Fallback>
                <p:oleObj name="Worksheet" r:id="rId34" imgW="1285882" imgH="542915" progId="Excel.Sheet.12">
                  <p:link updateAutomatic="1"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F0002A41-26DE-493E-87EF-C4017A19D2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5489575" y="4738688"/>
                        <a:ext cx="760413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DF3ACF5C-A24F-47CC-A641-23242317C2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806021"/>
              </p:ext>
            </p:extLst>
          </p:nvPr>
        </p:nvGraphicFramePr>
        <p:xfrm>
          <a:off x="6676955" y="5131679"/>
          <a:ext cx="75882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Worksheet" r:id="rId36" imgW="1285882" imgH="542915" progId="Excel.Sheet.12">
                  <p:link updateAutomatic="1"/>
                </p:oleObj>
              </mc:Choice>
              <mc:Fallback>
                <p:oleObj name="Worksheet" r:id="rId36" imgW="1285882" imgH="542915" progId="Excel.Sheet.12">
                  <p:link updateAutomatic="1"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DF3ACF5C-A24F-47CC-A641-23242317C2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6676955" y="5131679"/>
                        <a:ext cx="758825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0DDD789B-835C-405D-AE9D-1E5F2C2375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540385"/>
              </p:ext>
            </p:extLst>
          </p:nvPr>
        </p:nvGraphicFramePr>
        <p:xfrm>
          <a:off x="7867651" y="4187543"/>
          <a:ext cx="7604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Worksheet" r:id="rId38" imgW="1285882" imgH="542915" progId="Excel.Sheet.12">
                  <p:link updateAutomatic="1"/>
                </p:oleObj>
              </mc:Choice>
              <mc:Fallback>
                <p:oleObj name="Worksheet" r:id="rId38" imgW="1285882" imgH="542915" progId="Excel.Sheet.12">
                  <p:link updateAutomatic="1"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0DDD789B-835C-405D-AE9D-1E5F2C2375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7867651" y="4187543"/>
                        <a:ext cx="760412" cy="29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C8A929DE-6A7F-4D9B-960B-51DB7B792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639691"/>
              </p:ext>
            </p:extLst>
          </p:nvPr>
        </p:nvGraphicFramePr>
        <p:xfrm>
          <a:off x="10095433" y="5087385"/>
          <a:ext cx="760412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Worksheet" r:id="rId40" imgW="1285882" imgH="542915" progId="Excel.Sheet.12">
                  <p:link updateAutomatic="1"/>
                </p:oleObj>
              </mc:Choice>
              <mc:Fallback>
                <p:oleObj name="Worksheet" r:id="rId40" imgW="1285882" imgH="542915" progId="Excel.Sheet.12">
                  <p:link updateAutomatic="1"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C8A929DE-6A7F-4D9B-960B-51DB7B7929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0095433" y="5087385"/>
                        <a:ext cx="760412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>
            <a:extLst>
              <a:ext uri="{FF2B5EF4-FFF2-40B4-BE49-F238E27FC236}">
                <a16:creationId xmlns:a16="http://schemas.microsoft.com/office/drawing/2014/main" id="{4737E5C6-E8FE-4AC0-AF5C-59B20CA539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351183"/>
              </p:ext>
            </p:extLst>
          </p:nvPr>
        </p:nvGraphicFramePr>
        <p:xfrm>
          <a:off x="11106150" y="5248663"/>
          <a:ext cx="762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Worksheet" r:id="rId42" imgW="1285882" imgH="542915" progId="Excel.Sheet.12">
                  <p:link updateAutomatic="1"/>
                </p:oleObj>
              </mc:Choice>
              <mc:Fallback>
                <p:oleObj name="Worksheet" r:id="rId42" imgW="1285882" imgH="542915" progId="Excel.Sheet.12">
                  <p:link updateAutomatic="1"/>
                  <p:pic>
                    <p:nvPicPr>
                      <p:cNvPr id="47" name="Object 46">
                        <a:extLst>
                          <a:ext uri="{FF2B5EF4-FFF2-40B4-BE49-F238E27FC236}">
                            <a16:creationId xmlns:a16="http://schemas.microsoft.com/office/drawing/2014/main" id="{4737E5C6-E8FE-4AC0-AF5C-59B20CA539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1106150" y="5248663"/>
                        <a:ext cx="7620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8B2A6BD-A65B-4964-9166-393BF573A45E}"/>
              </a:ext>
            </a:extLst>
          </p:cNvPr>
          <p:cNvSpPr txBox="1"/>
          <p:nvPr/>
        </p:nvSpPr>
        <p:spPr>
          <a:xfrm>
            <a:off x="206576" y="443154"/>
            <a:ext cx="2431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CC"/>
                </a:solidFill>
              </a:rPr>
              <a:t>Peace and Order Indicator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5589C7-997E-4272-A55D-961F89720A0C}"/>
              </a:ext>
            </a:extLst>
          </p:cNvPr>
          <p:cNvSpPr txBox="1"/>
          <p:nvPr/>
        </p:nvSpPr>
        <p:spPr>
          <a:xfrm>
            <a:off x="105246" y="3888952"/>
            <a:ext cx="243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Public Safety Indicator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045A3B2-7E68-45ED-B93B-1920F8E24ED2}"/>
              </a:ext>
            </a:extLst>
          </p:cNvPr>
          <p:cNvCxnSpPr>
            <a:cxnSpLocks/>
          </p:cNvCxnSpPr>
          <p:nvPr/>
        </p:nvCxnSpPr>
        <p:spPr>
          <a:xfrm>
            <a:off x="2461480" y="912805"/>
            <a:ext cx="0" cy="289209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E602E7B-B383-49E6-903D-F3B9A42FF3E8}"/>
              </a:ext>
            </a:extLst>
          </p:cNvPr>
          <p:cNvCxnSpPr>
            <a:cxnSpLocks/>
          </p:cNvCxnSpPr>
          <p:nvPr/>
        </p:nvCxnSpPr>
        <p:spPr>
          <a:xfrm>
            <a:off x="2470327" y="3948668"/>
            <a:ext cx="0" cy="289209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81E459EC-2D68-4A6A-AD35-F7AE48D57106}"/>
              </a:ext>
            </a:extLst>
          </p:cNvPr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33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2CC7E5F7-2E26-45EE-9BBC-65F5B270CF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608906"/>
              </p:ext>
            </p:extLst>
          </p:nvPr>
        </p:nvGraphicFramePr>
        <p:xfrm>
          <a:off x="2612648" y="527887"/>
          <a:ext cx="9557725" cy="1958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1A07994-CC29-470A-AE1F-9C7AFF8F88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41116"/>
              </p:ext>
            </p:extLst>
          </p:nvPr>
        </p:nvGraphicFramePr>
        <p:xfrm>
          <a:off x="6209931" y="5644941"/>
          <a:ext cx="7604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Worksheet" r:id="rId5" imgW="1257321" imgH="542915" progId="Excel.Sheet.12">
                  <p:link updateAutomatic="1"/>
                </p:oleObj>
              </mc:Choice>
              <mc:Fallback>
                <p:oleObj name="Worksheet" r:id="rId5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09931" y="5644941"/>
                        <a:ext cx="760413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E01E6914-99FD-47DE-9EDB-2B6092D4F9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471703"/>
              </p:ext>
            </p:extLst>
          </p:nvPr>
        </p:nvGraphicFramePr>
        <p:xfrm>
          <a:off x="5116767" y="4860909"/>
          <a:ext cx="7109042" cy="199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68B4F1D-C24B-4BEC-A292-0D22E583AE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818464"/>
              </p:ext>
            </p:extLst>
          </p:nvPr>
        </p:nvGraphicFramePr>
        <p:xfrm>
          <a:off x="3511822" y="5735406"/>
          <a:ext cx="96996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Worksheet" r:id="rId8" imgW="1257321" imgH="542915" progId="Excel.Sheet.12">
                  <p:link updateAutomatic="1"/>
                </p:oleObj>
              </mc:Choice>
              <mc:Fallback>
                <p:oleObj name="Worksheet" r:id="rId8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11822" y="5735406"/>
                        <a:ext cx="969962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90AF75B-8B73-41F1-B9B6-0D88F34AC8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5360851"/>
              </p:ext>
            </p:extLst>
          </p:nvPr>
        </p:nvGraphicFramePr>
        <p:xfrm>
          <a:off x="9727855" y="4830786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Worksheet" r:id="rId10" imgW="1257321" imgH="542915" progId="Excel.Sheet.12">
                  <p:link updateAutomatic="1"/>
                </p:oleObj>
              </mc:Choice>
              <mc:Fallback>
                <p:oleObj name="Worksheet" r:id="rId10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27855" y="4830786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44BFDECC-5AFC-4BFB-91CF-6D4623DB0A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381829"/>
              </p:ext>
            </p:extLst>
          </p:nvPr>
        </p:nvGraphicFramePr>
        <p:xfrm>
          <a:off x="10545827" y="4866969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Worksheet" r:id="rId12" imgW="1257321" imgH="542915" progId="Excel.Sheet.12">
                  <p:link updateAutomatic="1"/>
                </p:oleObj>
              </mc:Choice>
              <mc:Fallback>
                <p:oleObj name="Worksheet" r:id="rId12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545827" y="4866969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B24819E8-ABC6-4D2F-8FEB-DF0256090B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684532"/>
              </p:ext>
            </p:extLst>
          </p:nvPr>
        </p:nvGraphicFramePr>
        <p:xfrm>
          <a:off x="7951812" y="5192856"/>
          <a:ext cx="7604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Worksheet" r:id="rId14" imgW="1257321" imgH="542915" progId="Excel.Sheet.12">
                  <p:link updateAutomatic="1"/>
                </p:oleObj>
              </mc:Choice>
              <mc:Fallback>
                <p:oleObj name="Worksheet" r:id="rId14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951812" y="5192856"/>
                        <a:ext cx="760412" cy="29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AC734DF5-52E5-46B5-A11D-E8FD202A1B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511518"/>
              </p:ext>
            </p:extLst>
          </p:nvPr>
        </p:nvGraphicFramePr>
        <p:xfrm>
          <a:off x="11311711" y="5406397"/>
          <a:ext cx="7604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Worksheet" r:id="rId16" imgW="1257321" imgH="542915" progId="Excel.Sheet.12">
                  <p:link updateAutomatic="1"/>
                </p:oleObj>
              </mc:Choice>
              <mc:Fallback>
                <p:oleObj name="Worksheet" r:id="rId16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311711" y="5406397"/>
                        <a:ext cx="760412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67DAD5EB-67A8-40B1-935E-9BADA57D99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614216"/>
              </p:ext>
            </p:extLst>
          </p:nvPr>
        </p:nvGraphicFramePr>
        <p:xfrm>
          <a:off x="2618213" y="4853938"/>
          <a:ext cx="2510704" cy="2003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B629C758-89F4-4B50-B3D1-39010400F9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748907"/>
              </p:ext>
            </p:extLst>
          </p:nvPr>
        </p:nvGraphicFramePr>
        <p:xfrm>
          <a:off x="7072382" y="5013019"/>
          <a:ext cx="7604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Worksheet" r:id="rId19" imgW="1257321" imgH="542915" progId="Excel.Sheet.12">
                  <p:link updateAutomatic="1"/>
                </p:oleObj>
              </mc:Choice>
              <mc:Fallback>
                <p:oleObj name="Worksheet" r:id="rId19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072382" y="5013019"/>
                        <a:ext cx="760412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D951F24-A444-4F31-AD14-B4A64A3C5D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1815417"/>
              </p:ext>
            </p:extLst>
          </p:nvPr>
        </p:nvGraphicFramePr>
        <p:xfrm>
          <a:off x="8863070" y="5486544"/>
          <a:ext cx="7620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Worksheet" r:id="rId21" imgW="1257321" imgH="542915" progId="Excel.Sheet.12">
                  <p:link updateAutomatic="1"/>
                </p:oleObj>
              </mc:Choice>
              <mc:Fallback>
                <p:oleObj name="Worksheet" r:id="rId21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863070" y="5486544"/>
                        <a:ext cx="762000" cy="29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EEC3BDBB-A278-45F7-905E-330ADA515C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5452"/>
              </p:ext>
            </p:extLst>
          </p:nvPr>
        </p:nvGraphicFramePr>
        <p:xfrm>
          <a:off x="5555130" y="5069562"/>
          <a:ext cx="758825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Worksheet" r:id="rId23" imgW="1257321" imgH="542915" progId="Excel.Sheet.12">
                  <p:link updateAutomatic="1"/>
                </p:oleObj>
              </mc:Choice>
              <mc:Fallback>
                <p:oleObj name="Worksheet" r:id="rId23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555130" y="5069562"/>
                        <a:ext cx="758825" cy="290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F270FF3F-7363-4A66-AB28-58353A3B07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7840912"/>
              </p:ext>
            </p:extLst>
          </p:nvPr>
        </p:nvGraphicFramePr>
        <p:xfrm>
          <a:off x="5154873" y="2513495"/>
          <a:ext cx="7047634" cy="2254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DFCB2DD-969C-4412-8A0B-B64F5592A4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886582"/>
              </p:ext>
            </p:extLst>
          </p:nvPr>
        </p:nvGraphicFramePr>
        <p:xfrm>
          <a:off x="8181206" y="3064266"/>
          <a:ext cx="762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Worksheet" r:id="rId26" imgW="1257321" imgH="542915" progId="Excel.Sheet.12">
                  <p:link updateAutomatic="1"/>
                </p:oleObj>
              </mc:Choice>
              <mc:Fallback>
                <p:oleObj name="Worksheet" r:id="rId26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181206" y="3064266"/>
                        <a:ext cx="7620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0B4F990-53AF-4161-B300-8F509A10C5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981604"/>
              </p:ext>
            </p:extLst>
          </p:nvPr>
        </p:nvGraphicFramePr>
        <p:xfrm>
          <a:off x="10544239" y="2605985"/>
          <a:ext cx="7604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Worksheet" r:id="rId28" imgW="1257321" imgH="542915" progId="Excel.Sheet.12">
                  <p:link updateAutomatic="1"/>
                </p:oleObj>
              </mc:Choice>
              <mc:Fallback>
                <p:oleObj name="Worksheet" r:id="rId28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0544239" y="2605985"/>
                        <a:ext cx="760413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6DF35A7-F6FF-4ECE-99EE-5603D61048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071551"/>
              </p:ext>
            </p:extLst>
          </p:nvPr>
        </p:nvGraphicFramePr>
        <p:xfrm>
          <a:off x="5705887" y="2694646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Worksheet" r:id="rId30" imgW="1257321" imgH="542915" progId="Excel.Sheet.12">
                  <p:link updateAutomatic="1"/>
                </p:oleObj>
              </mc:Choice>
              <mc:Fallback>
                <p:oleObj name="Worksheet" r:id="rId30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705887" y="2694646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7F341E5-75FF-4458-A768-093AE8E685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551512"/>
              </p:ext>
            </p:extLst>
          </p:nvPr>
        </p:nvGraphicFramePr>
        <p:xfrm>
          <a:off x="7326115" y="2670432"/>
          <a:ext cx="76358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Worksheet" r:id="rId32" imgW="1257321" imgH="542915" progId="Excel.Sheet.12">
                  <p:link updateAutomatic="1"/>
                </p:oleObj>
              </mc:Choice>
              <mc:Fallback>
                <p:oleObj name="Worksheet" r:id="rId32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7326115" y="2670432"/>
                        <a:ext cx="763587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776B9ED-2536-4DB4-8BEE-6AA776034AAE}"/>
              </a:ext>
            </a:extLst>
          </p:cNvPr>
          <p:cNvSpPr/>
          <p:nvPr/>
        </p:nvSpPr>
        <p:spPr>
          <a:xfrm>
            <a:off x="2566930" y="520917"/>
            <a:ext cx="45719" cy="633708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C0408-802D-40BC-99C8-2A47D4D12614}"/>
              </a:ext>
            </a:extLst>
          </p:cNvPr>
          <p:cNvSpPr/>
          <p:nvPr/>
        </p:nvSpPr>
        <p:spPr>
          <a:xfrm>
            <a:off x="2507636" y="4792758"/>
            <a:ext cx="962507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B1222FA4-C127-47CC-9009-FD4BDCC616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458252"/>
              </p:ext>
            </p:extLst>
          </p:nvPr>
        </p:nvGraphicFramePr>
        <p:xfrm>
          <a:off x="-9712" y="711217"/>
          <a:ext cx="2566930" cy="588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35E6148F-0472-4179-BC1C-9559C68F56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657289"/>
              </p:ext>
            </p:extLst>
          </p:nvPr>
        </p:nvGraphicFramePr>
        <p:xfrm>
          <a:off x="2633662" y="2572746"/>
          <a:ext cx="2510704" cy="219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BB960D3-91B1-4C29-906F-A06370E4E0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381182"/>
              </p:ext>
            </p:extLst>
          </p:nvPr>
        </p:nvGraphicFramePr>
        <p:xfrm>
          <a:off x="903287" y="4291659"/>
          <a:ext cx="13779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Worksheet" r:id="rId36" imgW="1257321" imgH="542915" progId="Excel.Sheet.12">
                  <p:link updateAutomatic="1"/>
                </p:oleObj>
              </mc:Choice>
              <mc:Fallback>
                <p:oleObj name="Worksheet" r:id="rId36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903287" y="4291659"/>
                        <a:ext cx="1377950" cy="49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FBB9D53-26CF-4458-893D-3868816FF2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61439"/>
              </p:ext>
            </p:extLst>
          </p:nvPr>
        </p:nvGraphicFramePr>
        <p:xfrm>
          <a:off x="3713951" y="3612727"/>
          <a:ext cx="769187" cy="322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Worksheet" r:id="rId38" imgW="1257321" imgH="542915" progId="Excel.Sheet.12">
                  <p:link updateAutomatic="1"/>
                </p:oleObj>
              </mc:Choice>
              <mc:Fallback>
                <p:oleObj name="Worksheet" r:id="rId38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3713951" y="3612727"/>
                        <a:ext cx="769187" cy="322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577C807-C618-45DE-A19C-A51602E7D3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849229"/>
              </p:ext>
            </p:extLst>
          </p:nvPr>
        </p:nvGraphicFramePr>
        <p:xfrm>
          <a:off x="6464712" y="2755406"/>
          <a:ext cx="75882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Worksheet" r:id="rId40" imgW="1257321" imgH="542915" progId="Excel.Sheet.12">
                  <p:link updateAutomatic="1"/>
                </p:oleObj>
              </mc:Choice>
              <mc:Fallback>
                <p:oleObj name="Worksheet" r:id="rId40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6464712" y="2755406"/>
                        <a:ext cx="758825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EB13967-27B4-4E14-93F3-0D5CC3E91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493019"/>
              </p:ext>
            </p:extLst>
          </p:nvPr>
        </p:nvGraphicFramePr>
        <p:xfrm>
          <a:off x="8982516" y="3320627"/>
          <a:ext cx="7604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Worksheet" r:id="rId42" imgW="1257321" imgH="542915" progId="Excel.Sheet.12">
                  <p:link updateAutomatic="1"/>
                </p:oleObj>
              </mc:Choice>
              <mc:Fallback>
                <p:oleObj name="Worksheet" r:id="rId42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8982516" y="3320627"/>
                        <a:ext cx="760413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3F11B3D-3A7D-412E-9CD9-017D7DD53F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661067"/>
              </p:ext>
            </p:extLst>
          </p:nvPr>
        </p:nvGraphicFramePr>
        <p:xfrm>
          <a:off x="9782239" y="3339860"/>
          <a:ext cx="762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Worksheet" r:id="rId44" imgW="1257321" imgH="542915" progId="Excel.Sheet.12">
                  <p:link updateAutomatic="1"/>
                </p:oleObj>
              </mc:Choice>
              <mc:Fallback>
                <p:oleObj name="Worksheet" r:id="rId44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9782239" y="3339860"/>
                        <a:ext cx="7620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E451D55A-C84A-43F1-ABB8-63F14EA680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416156"/>
              </p:ext>
            </p:extLst>
          </p:nvPr>
        </p:nvGraphicFramePr>
        <p:xfrm>
          <a:off x="11457514" y="3297523"/>
          <a:ext cx="76041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Worksheet" r:id="rId46" imgW="1257321" imgH="542915" progId="Excel.Sheet.12">
                  <p:link updateAutomatic="1"/>
                </p:oleObj>
              </mc:Choice>
              <mc:Fallback>
                <p:oleObj name="Worksheet" r:id="rId46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11457514" y="3297523"/>
                        <a:ext cx="760412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id="{B7753C8C-D5C8-4B3B-9D6D-E778FF6D92AE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Index Crimes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22F6256-DE60-48FB-A69C-59764A4171FB}"/>
              </a:ext>
            </a:extLst>
          </p:cNvPr>
          <p:cNvCxnSpPr>
            <a:cxnSpLocks/>
          </p:cNvCxnSpPr>
          <p:nvPr/>
        </p:nvCxnSpPr>
        <p:spPr>
          <a:xfrm>
            <a:off x="5094512" y="2513494"/>
            <a:ext cx="0" cy="225492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B6455C-5AB4-45F8-A1CB-5755EE459D53}"/>
              </a:ext>
            </a:extLst>
          </p:cNvPr>
          <p:cNvCxnSpPr>
            <a:cxnSpLocks/>
          </p:cNvCxnSpPr>
          <p:nvPr/>
        </p:nvCxnSpPr>
        <p:spPr>
          <a:xfrm>
            <a:off x="5108370" y="4828474"/>
            <a:ext cx="2833" cy="194788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9322E7A9-4EE9-4ED5-B8CC-6B19B8A327C8}"/>
              </a:ext>
            </a:extLst>
          </p:cNvPr>
          <p:cNvPicPr>
            <a:picLocks noChangeAspect="1"/>
          </p:cNvPicPr>
          <p:nvPr/>
        </p:nvPicPr>
        <p:blipFill rotWithShape="1"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431AC78-B03A-4381-8C59-E75300A0023A}"/>
              </a:ext>
            </a:extLst>
          </p:cNvPr>
          <p:cNvSpPr/>
          <p:nvPr/>
        </p:nvSpPr>
        <p:spPr>
          <a:xfrm>
            <a:off x="2545306" y="2458547"/>
            <a:ext cx="962507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6900E402-EA6B-478A-936F-BCC85C3E0F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358597"/>
              </p:ext>
            </p:extLst>
          </p:nvPr>
        </p:nvGraphicFramePr>
        <p:xfrm>
          <a:off x="3511822" y="759076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Worksheet" r:id="rId49" imgW="1257321" imgH="628789" progId="Excel.Sheet.12">
                  <p:link updateAutomatic="1"/>
                </p:oleObj>
              </mc:Choice>
              <mc:Fallback>
                <p:oleObj name="Worksheet" r:id="rId49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3511822" y="759076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22C2FA5-452D-426E-B5B8-344723701F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296648"/>
              </p:ext>
            </p:extLst>
          </p:nvPr>
        </p:nvGraphicFramePr>
        <p:xfrm>
          <a:off x="4537675" y="759076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Worksheet" r:id="rId51" imgW="1257321" imgH="628789" progId="Excel.Sheet.12">
                  <p:link updateAutomatic="1"/>
                </p:oleObj>
              </mc:Choice>
              <mc:Fallback>
                <p:oleObj name="Worksheet" r:id="rId51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4537675" y="759076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A5872929-3B76-4699-89A6-E9F2D8AD7F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380540"/>
              </p:ext>
            </p:extLst>
          </p:nvPr>
        </p:nvGraphicFramePr>
        <p:xfrm>
          <a:off x="5650827" y="743980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Worksheet" r:id="rId53" imgW="1257321" imgH="628789" progId="Excel.Sheet.12">
                  <p:link updateAutomatic="1"/>
                </p:oleObj>
              </mc:Choice>
              <mc:Fallback>
                <p:oleObj name="Worksheet" r:id="rId53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5650827" y="743980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F4543A88-5445-44AD-AA2F-BF0C2D30D1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093585"/>
              </p:ext>
            </p:extLst>
          </p:nvPr>
        </p:nvGraphicFramePr>
        <p:xfrm>
          <a:off x="6875949" y="903803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Worksheet" r:id="rId55" imgW="1257321" imgH="628789" progId="Excel.Sheet.12">
                  <p:link updateAutomatic="1"/>
                </p:oleObj>
              </mc:Choice>
              <mc:Fallback>
                <p:oleObj name="Worksheet" r:id="rId55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6875949" y="903803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B48EAF6C-10AA-4514-9139-6E6D70DC5C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376787"/>
              </p:ext>
            </p:extLst>
          </p:nvPr>
        </p:nvGraphicFramePr>
        <p:xfrm>
          <a:off x="8030791" y="677853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Worksheet" r:id="rId57" imgW="1257321" imgH="628789" progId="Excel.Sheet.12">
                  <p:link updateAutomatic="1"/>
                </p:oleObj>
              </mc:Choice>
              <mc:Fallback>
                <p:oleObj name="Worksheet" r:id="rId57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8030791" y="677853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C29E50A4-E367-4069-BC89-441646DB86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215536"/>
              </p:ext>
            </p:extLst>
          </p:nvPr>
        </p:nvGraphicFramePr>
        <p:xfrm>
          <a:off x="9023414" y="705403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Worksheet" r:id="rId59" imgW="1257321" imgH="628789" progId="Excel.Sheet.12">
                  <p:link updateAutomatic="1"/>
                </p:oleObj>
              </mc:Choice>
              <mc:Fallback>
                <p:oleObj name="Worksheet" r:id="rId59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9023414" y="705403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FAE226F1-7B48-4C88-8014-7B5B4044C1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236299"/>
              </p:ext>
            </p:extLst>
          </p:nvPr>
        </p:nvGraphicFramePr>
        <p:xfrm>
          <a:off x="10150760" y="705403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Worksheet" r:id="rId61" imgW="1257321" imgH="628789" progId="Excel.Sheet.12">
                  <p:link updateAutomatic="1"/>
                </p:oleObj>
              </mc:Choice>
              <mc:Fallback>
                <p:oleObj name="Worksheet" r:id="rId61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10150760" y="705403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DE62B1C3-B45F-4090-A331-9D603281F9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744488"/>
              </p:ext>
            </p:extLst>
          </p:nvPr>
        </p:nvGraphicFramePr>
        <p:xfrm>
          <a:off x="11167790" y="735651"/>
          <a:ext cx="758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Worksheet" r:id="rId63" imgW="1257321" imgH="628789" progId="Excel.Sheet.12">
                  <p:link updateAutomatic="1"/>
                </p:oleObj>
              </mc:Choice>
              <mc:Fallback>
                <p:oleObj name="Worksheet" r:id="rId63" imgW="1257321" imgH="62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11167790" y="735651"/>
                        <a:ext cx="758825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030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1E7A12C1-D06E-4C30-BA82-86989BDFC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186480"/>
              </p:ext>
            </p:extLst>
          </p:nvPr>
        </p:nvGraphicFramePr>
        <p:xfrm>
          <a:off x="10950575" y="5046663"/>
          <a:ext cx="103981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Worksheet" r:id="rId4" imgW="1228760" imgH="542915" progId="Excel.Sheet.12">
                  <p:link updateAutomatic="1"/>
                </p:oleObj>
              </mc:Choice>
              <mc:Fallback>
                <p:oleObj name="Worksheet" r:id="rId4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50575" y="5046663"/>
                        <a:ext cx="1039813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55037A8D-E810-4732-98B3-E1B49B8295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749734"/>
              </p:ext>
            </p:extLst>
          </p:nvPr>
        </p:nvGraphicFramePr>
        <p:xfrm>
          <a:off x="2254250" y="5091113"/>
          <a:ext cx="103981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Worksheet" r:id="rId6" imgW="1228760" imgH="542915" progId="Excel.Sheet.12">
                  <p:link updateAutomatic="1"/>
                </p:oleObj>
              </mc:Choice>
              <mc:Fallback>
                <p:oleObj name="Worksheet" r:id="rId6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54250" y="5091113"/>
                        <a:ext cx="1039813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2EB66B59-7DAA-46A7-9F30-49EBE5EA0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531429"/>
              </p:ext>
            </p:extLst>
          </p:nvPr>
        </p:nvGraphicFramePr>
        <p:xfrm>
          <a:off x="3675063" y="5029200"/>
          <a:ext cx="10414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Worksheet" r:id="rId8" imgW="1228760" imgH="542915" progId="Excel.Sheet.12">
                  <p:link updateAutomatic="1"/>
                </p:oleObj>
              </mc:Choice>
              <mc:Fallback>
                <p:oleObj name="Worksheet" r:id="rId8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75063" y="5029200"/>
                        <a:ext cx="1041400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B2A1B69C-3613-4803-9709-45CE809277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306199"/>
              </p:ext>
            </p:extLst>
          </p:nvPr>
        </p:nvGraphicFramePr>
        <p:xfrm>
          <a:off x="9451975" y="5018088"/>
          <a:ext cx="1041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Worksheet" r:id="rId9" imgW="1228760" imgH="542915" progId="Excel.Sheet.12">
                  <p:link updateAutomatic="1"/>
                </p:oleObj>
              </mc:Choice>
              <mc:Fallback>
                <p:oleObj name="Worksheet" r:id="rId9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51975" y="5018088"/>
                        <a:ext cx="1041400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44B2FBA-CB4F-4C8B-AE32-72EA63E6FE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3814"/>
              </p:ext>
            </p:extLst>
          </p:nvPr>
        </p:nvGraphicFramePr>
        <p:xfrm>
          <a:off x="0" y="3681826"/>
          <a:ext cx="12192000" cy="3158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B6A198F-1AE6-47B6-91A6-DE467F38D5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082595"/>
              </p:ext>
            </p:extLst>
          </p:nvPr>
        </p:nvGraphicFramePr>
        <p:xfrm>
          <a:off x="10507" y="569500"/>
          <a:ext cx="12192000" cy="3133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A691F498-C81C-44AA-AE23-2C03C29126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647067"/>
              </p:ext>
            </p:extLst>
          </p:nvPr>
        </p:nvGraphicFramePr>
        <p:xfrm>
          <a:off x="7981080" y="4549452"/>
          <a:ext cx="1041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Worksheet" r:id="rId12" imgW="1228760" imgH="542915" progId="Excel.Sheet.12">
                  <p:link updateAutomatic="1"/>
                </p:oleObj>
              </mc:Choice>
              <mc:Fallback>
                <p:oleObj name="Worksheet" r:id="rId12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981080" y="4549452"/>
                        <a:ext cx="1041400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>
            <a:hlinkClick r:id="" action="ppaction://noaction"/>
            <a:extLst>
              <a:ext uri="{FF2B5EF4-FFF2-40B4-BE49-F238E27FC236}">
                <a16:creationId xmlns:a16="http://schemas.microsoft.com/office/drawing/2014/main" id="{EF3C032C-84F5-4958-9655-863B86EA6084}"/>
              </a:ext>
            </a:extLst>
          </p:cNvPr>
          <p:cNvSpPr txBox="1"/>
          <p:nvPr/>
        </p:nvSpPr>
        <p:spPr>
          <a:xfrm>
            <a:off x="9199161" y="5788529"/>
            <a:ext cx="1662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 with Arson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5EEDD806-AFB5-4183-A964-7EF68FA820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430963"/>
              </p:ext>
            </p:extLst>
          </p:nvPr>
        </p:nvGraphicFramePr>
        <p:xfrm>
          <a:off x="9619644" y="2049941"/>
          <a:ext cx="103981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Worksheet" r:id="rId14" imgW="1228760" imgH="542915" progId="Excel.Sheet.12">
                  <p:link updateAutomatic="1"/>
                </p:oleObj>
              </mc:Choice>
              <mc:Fallback>
                <p:oleObj name="Worksheet" r:id="rId14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619644" y="2049941"/>
                        <a:ext cx="1039812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3081E651-CE3A-4632-8E48-79DB0F5117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456159"/>
              </p:ext>
            </p:extLst>
          </p:nvPr>
        </p:nvGraphicFramePr>
        <p:xfrm>
          <a:off x="669699" y="4117782"/>
          <a:ext cx="1041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Worksheet" r:id="rId16" imgW="1228760" imgH="542915" progId="Excel.Sheet.12">
                  <p:link updateAutomatic="1"/>
                </p:oleObj>
              </mc:Choice>
              <mc:Fallback>
                <p:oleObj name="Worksheet" r:id="rId16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69699" y="4117782"/>
                        <a:ext cx="1041400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E5610463-7B70-4C87-818D-9348CBD005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404820"/>
              </p:ext>
            </p:extLst>
          </p:nvPr>
        </p:nvGraphicFramePr>
        <p:xfrm>
          <a:off x="4975853" y="4766966"/>
          <a:ext cx="10414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Worksheet" r:id="rId18" imgW="1228760" imgH="542915" progId="Excel.Sheet.12">
                  <p:link updateAutomatic="1"/>
                </p:oleObj>
              </mc:Choice>
              <mc:Fallback>
                <p:oleObj name="Worksheet" r:id="rId18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975853" y="4766966"/>
                        <a:ext cx="1041400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9A1FFB52-2AC7-449E-BC69-5EC12A7397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3782422"/>
              </p:ext>
            </p:extLst>
          </p:nvPr>
        </p:nvGraphicFramePr>
        <p:xfrm>
          <a:off x="6345865" y="4735620"/>
          <a:ext cx="10414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Worksheet" r:id="rId20" imgW="1228760" imgH="542915" progId="Excel.Sheet.12">
                  <p:link updateAutomatic="1"/>
                </p:oleObj>
              </mc:Choice>
              <mc:Fallback>
                <p:oleObj name="Worksheet" r:id="rId20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345865" y="4735620"/>
                        <a:ext cx="1041400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9DA47964-823B-4FA9-9FB7-EBE47BBB61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247226"/>
              </p:ext>
            </p:extLst>
          </p:nvPr>
        </p:nvGraphicFramePr>
        <p:xfrm>
          <a:off x="11005776" y="2060590"/>
          <a:ext cx="103981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Worksheet" r:id="rId22" imgW="1228760" imgH="542915" progId="Excel.Sheet.12">
                  <p:link updateAutomatic="1"/>
                </p:oleObj>
              </mc:Choice>
              <mc:Fallback>
                <p:oleObj name="Worksheet" r:id="rId22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1005776" y="2060590"/>
                        <a:ext cx="103981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9A80687-5E4F-4681-A408-99D2550771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722831"/>
              </p:ext>
            </p:extLst>
          </p:nvPr>
        </p:nvGraphicFramePr>
        <p:xfrm>
          <a:off x="979527" y="1108823"/>
          <a:ext cx="10382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Worksheet" r:id="rId24" imgW="1228760" imgH="542915" progId="Excel.Sheet.12">
                  <p:link updateAutomatic="1"/>
                </p:oleObj>
              </mc:Choice>
              <mc:Fallback>
                <p:oleObj name="Worksheet" r:id="rId24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79527" y="1108823"/>
                        <a:ext cx="10382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628555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hlinkClick r:id="rId26" action="ppaction://hlinksldjump"/>
            <a:extLst>
              <a:ext uri="{FF2B5EF4-FFF2-40B4-BE49-F238E27FC236}">
                <a16:creationId xmlns:a16="http://schemas.microsoft.com/office/drawing/2014/main" id="{46B50959-84F6-4810-9A28-0EAFC0403886}"/>
              </a:ext>
            </a:extLst>
          </p:cNvPr>
          <p:cNvSpPr txBox="1"/>
          <p:nvPr/>
        </p:nvSpPr>
        <p:spPr>
          <a:xfrm>
            <a:off x="980899" y="3028786"/>
            <a:ext cx="730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Murder</a:t>
            </a:r>
          </a:p>
        </p:txBody>
      </p:sp>
      <p:sp>
        <p:nvSpPr>
          <p:cNvPr id="31" name="TextBox 30">
            <a:hlinkClick r:id="rId27" action="ppaction://hlinksldjump"/>
            <a:extLst>
              <a:ext uri="{FF2B5EF4-FFF2-40B4-BE49-F238E27FC236}">
                <a16:creationId xmlns:a16="http://schemas.microsoft.com/office/drawing/2014/main" id="{14100DD8-AD1F-4E58-9F8A-186E4793C928}"/>
              </a:ext>
            </a:extLst>
          </p:cNvPr>
          <p:cNvSpPr txBox="1"/>
          <p:nvPr/>
        </p:nvSpPr>
        <p:spPr>
          <a:xfrm>
            <a:off x="2346253" y="3038611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sp>
        <p:nvSpPr>
          <p:cNvPr id="35" name="TextBox 34">
            <a:hlinkClick r:id="rId28" action="ppaction://hlinksldjump"/>
            <a:extLst>
              <a:ext uri="{FF2B5EF4-FFF2-40B4-BE49-F238E27FC236}">
                <a16:creationId xmlns:a16="http://schemas.microsoft.com/office/drawing/2014/main" id="{85FB21DD-267E-4C9D-8B6B-06264B9DA31F}"/>
              </a:ext>
            </a:extLst>
          </p:cNvPr>
          <p:cNvSpPr txBox="1"/>
          <p:nvPr/>
        </p:nvSpPr>
        <p:spPr>
          <a:xfrm>
            <a:off x="3613756" y="3018746"/>
            <a:ext cx="1211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Physical Injury</a:t>
            </a:r>
          </a:p>
        </p:txBody>
      </p:sp>
      <p:sp>
        <p:nvSpPr>
          <p:cNvPr id="36" name="TextBox 35">
            <a:hlinkClick r:id="rId29" action="ppaction://hlinksldjump"/>
            <a:extLst>
              <a:ext uri="{FF2B5EF4-FFF2-40B4-BE49-F238E27FC236}">
                <a16:creationId xmlns:a16="http://schemas.microsoft.com/office/drawing/2014/main" id="{8F1EA50F-9BE9-4E40-9DAF-BFAA73AA7B13}"/>
              </a:ext>
            </a:extLst>
          </p:cNvPr>
          <p:cNvSpPr txBox="1"/>
          <p:nvPr/>
        </p:nvSpPr>
        <p:spPr>
          <a:xfrm>
            <a:off x="5371700" y="3028918"/>
            <a:ext cx="54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Rape</a:t>
            </a:r>
          </a:p>
        </p:txBody>
      </p:sp>
      <p:sp>
        <p:nvSpPr>
          <p:cNvPr id="37" name="TextBox 36">
            <a:hlinkClick r:id="rId30" action="ppaction://hlinksldjump"/>
            <a:extLst>
              <a:ext uri="{FF2B5EF4-FFF2-40B4-BE49-F238E27FC236}">
                <a16:creationId xmlns:a16="http://schemas.microsoft.com/office/drawing/2014/main" id="{A5DADE50-5186-46B1-895C-644145A025F7}"/>
              </a:ext>
            </a:extLst>
          </p:cNvPr>
          <p:cNvSpPr txBox="1"/>
          <p:nvPr/>
        </p:nvSpPr>
        <p:spPr>
          <a:xfrm>
            <a:off x="6680739" y="3028786"/>
            <a:ext cx="813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</a:t>
            </a:r>
          </a:p>
        </p:txBody>
      </p:sp>
      <p:sp>
        <p:nvSpPr>
          <p:cNvPr id="38" name="TextBox 37">
            <a:hlinkClick r:id="rId31" action="ppaction://hlinksldjump"/>
            <a:extLst>
              <a:ext uri="{FF2B5EF4-FFF2-40B4-BE49-F238E27FC236}">
                <a16:creationId xmlns:a16="http://schemas.microsoft.com/office/drawing/2014/main" id="{84A43219-8C08-4031-8759-0E2539C062DB}"/>
              </a:ext>
            </a:extLst>
          </p:cNvPr>
          <p:cNvSpPr txBox="1"/>
          <p:nvPr/>
        </p:nvSpPr>
        <p:spPr>
          <a:xfrm>
            <a:off x="8214682" y="3038610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Theft</a:t>
            </a:r>
          </a:p>
        </p:txBody>
      </p:sp>
      <p:sp>
        <p:nvSpPr>
          <p:cNvPr id="39" name="TextBox 38">
            <a:hlinkClick r:id="rId32" action="ppaction://hlinksldjump"/>
            <a:extLst>
              <a:ext uri="{FF2B5EF4-FFF2-40B4-BE49-F238E27FC236}">
                <a16:creationId xmlns:a16="http://schemas.microsoft.com/office/drawing/2014/main" id="{0DDC35F1-8479-4C57-BB8F-159345358920}"/>
              </a:ext>
            </a:extLst>
          </p:cNvPr>
          <p:cNvSpPr txBox="1"/>
          <p:nvPr/>
        </p:nvSpPr>
        <p:spPr>
          <a:xfrm>
            <a:off x="9245745" y="3038610"/>
            <a:ext cx="1423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Carnapping (MV)</a:t>
            </a:r>
          </a:p>
        </p:txBody>
      </p:sp>
      <p:sp>
        <p:nvSpPr>
          <p:cNvPr id="40" name="TextBox 39">
            <a:hlinkClick r:id="rId32" action="ppaction://hlinksldjump"/>
            <a:extLst>
              <a:ext uri="{FF2B5EF4-FFF2-40B4-BE49-F238E27FC236}">
                <a16:creationId xmlns:a16="http://schemas.microsoft.com/office/drawing/2014/main" id="{78EDBEE7-A7AA-474B-A5EC-92074B93C563}"/>
              </a:ext>
            </a:extLst>
          </p:cNvPr>
          <p:cNvSpPr txBox="1"/>
          <p:nvPr/>
        </p:nvSpPr>
        <p:spPr>
          <a:xfrm>
            <a:off x="10663449" y="3038609"/>
            <a:ext cx="1441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Carnapping (MC)</a:t>
            </a:r>
          </a:p>
        </p:txBody>
      </p:sp>
      <p:sp>
        <p:nvSpPr>
          <p:cNvPr id="41" name="TextBox 40">
            <a:hlinkClick r:id="rId33" action="ppaction://hlinksldjump"/>
            <a:extLst>
              <a:ext uri="{FF2B5EF4-FFF2-40B4-BE49-F238E27FC236}">
                <a16:creationId xmlns:a16="http://schemas.microsoft.com/office/drawing/2014/main" id="{C4AAD3B2-1A2D-489C-B2F3-674BAE10448D}"/>
              </a:ext>
            </a:extLst>
          </p:cNvPr>
          <p:cNvSpPr txBox="1"/>
          <p:nvPr/>
        </p:nvSpPr>
        <p:spPr>
          <a:xfrm>
            <a:off x="236759" y="5798512"/>
            <a:ext cx="1668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Rape with Homicide</a:t>
            </a:r>
          </a:p>
        </p:txBody>
      </p:sp>
      <p:sp>
        <p:nvSpPr>
          <p:cNvPr id="42" name="TextBox 41">
            <a:hlinkClick r:id="rId34" action="ppaction://hlinksldjump"/>
            <a:extLst>
              <a:ext uri="{FF2B5EF4-FFF2-40B4-BE49-F238E27FC236}">
                <a16:creationId xmlns:a16="http://schemas.microsoft.com/office/drawing/2014/main" id="{5E48FFDB-EDEC-4F14-BB03-D44F698C0653}"/>
              </a:ext>
            </a:extLst>
          </p:cNvPr>
          <p:cNvSpPr txBox="1"/>
          <p:nvPr/>
        </p:nvSpPr>
        <p:spPr>
          <a:xfrm>
            <a:off x="1915848" y="5795493"/>
            <a:ext cx="135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Kidnapping with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sp>
        <p:nvSpPr>
          <p:cNvPr id="43" name="TextBox 42">
            <a:hlinkClick r:id="rId35" action="ppaction://hlinksldjump"/>
            <a:extLst>
              <a:ext uri="{FF2B5EF4-FFF2-40B4-BE49-F238E27FC236}">
                <a16:creationId xmlns:a16="http://schemas.microsoft.com/office/drawing/2014/main" id="{5606D059-BD2D-4ABE-8909-6C0C9C965DDC}"/>
              </a:ext>
            </a:extLst>
          </p:cNvPr>
          <p:cNvSpPr txBox="1"/>
          <p:nvPr/>
        </p:nvSpPr>
        <p:spPr>
          <a:xfrm>
            <a:off x="3366900" y="5811628"/>
            <a:ext cx="135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Kidnapping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Rape</a:t>
            </a:r>
          </a:p>
        </p:txBody>
      </p:sp>
      <p:sp>
        <p:nvSpPr>
          <p:cNvPr id="44" name="TextBox 43">
            <a:hlinkClick r:id="rId36" action="ppaction://hlinksldjump"/>
            <a:extLst>
              <a:ext uri="{FF2B5EF4-FFF2-40B4-BE49-F238E27FC236}">
                <a16:creationId xmlns:a16="http://schemas.microsoft.com/office/drawing/2014/main" id="{8A18EDF6-9869-4BA6-B19C-A80A290CD79A}"/>
              </a:ext>
            </a:extLst>
          </p:cNvPr>
          <p:cNvSpPr txBox="1"/>
          <p:nvPr/>
        </p:nvSpPr>
        <p:spPr>
          <a:xfrm>
            <a:off x="4905430" y="5799678"/>
            <a:ext cx="1182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sp>
        <p:nvSpPr>
          <p:cNvPr id="45" name="TextBox 44">
            <a:hlinkClick r:id="" action="ppaction://noaction"/>
            <a:extLst>
              <a:ext uri="{FF2B5EF4-FFF2-40B4-BE49-F238E27FC236}">
                <a16:creationId xmlns:a16="http://schemas.microsoft.com/office/drawing/2014/main" id="{CB7379F4-9B25-4729-BD14-EAFB4EA775EB}"/>
              </a:ext>
            </a:extLst>
          </p:cNvPr>
          <p:cNvSpPr txBox="1"/>
          <p:nvPr/>
        </p:nvSpPr>
        <p:spPr>
          <a:xfrm>
            <a:off x="6337886" y="5795493"/>
            <a:ext cx="13293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solidFill>
                  <a:srgbClr val="0070C0"/>
                </a:solidFill>
              </a:rPr>
              <a:t>Robbery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Serious Physical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Injury</a:t>
            </a:r>
          </a:p>
        </p:txBody>
      </p:sp>
      <p:sp>
        <p:nvSpPr>
          <p:cNvPr id="46" name="TextBox 45">
            <a:hlinkClick r:id="" action="ppaction://noaction"/>
            <a:extLst>
              <a:ext uri="{FF2B5EF4-FFF2-40B4-BE49-F238E27FC236}">
                <a16:creationId xmlns:a16="http://schemas.microsoft.com/office/drawing/2014/main" id="{B2420F57-0350-4B8A-A7F5-3BE37B3C0DE2}"/>
              </a:ext>
            </a:extLst>
          </p:cNvPr>
          <p:cNvSpPr txBox="1"/>
          <p:nvPr/>
        </p:nvSpPr>
        <p:spPr>
          <a:xfrm>
            <a:off x="7680932" y="5798766"/>
            <a:ext cx="1592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 with Rape</a:t>
            </a:r>
          </a:p>
        </p:txBody>
      </p:sp>
      <p:sp>
        <p:nvSpPr>
          <p:cNvPr id="48" name="TextBox 47">
            <a:hlinkClick r:id="" action="ppaction://noaction"/>
            <a:extLst>
              <a:ext uri="{FF2B5EF4-FFF2-40B4-BE49-F238E27FC236}">
                <a16:creationId xmlns:a16="http://schemas.microsoft.com/office/drawing/2014/main" id="{8C1139DD-7F67-48B5-9441-9A46F8796F09}"/>
              </a:ext>
            </a:extLst>
          </p:cNvPr>
          <p:cNvSpPr txBox="1"/>
          <p:nvPr/>
        </p:nvSpPr>
        <p:spPr>
          <a:xfrm>
            <a:off x="10882996" y="5788529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Arson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E65C5F2-5028-49D0-A2D0-84983C9BE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367363"/>
              </p:ext>
            </p:extLst>
          </p:nvPr>
        </p:nvGraphicFramePr>
        <p:xfrm>
          <a:off x="2572356" y="1868966"/>
          <a:ext cx="10414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Worksheet" r:id="rId37" imgW="1228760" imgH="542915" progId="Excel.Sheet.12">
                  <p:link updateAutomatic="1"/>
                </p:oleObj>
              </mc:Choice>
              <mc:Fallback>
                <p:oleObj name="Worksheet" r:id="rId37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572356" y="1868966"/>
                        <a:ext cx="1041400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AD19A12B-8A39-4A72-AF4D-C8858495F0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6546"/>
              </p:ext>
            </p:extLst>
          </p:nvPr>
        </p:nvGraphicFramePr>
        <p:xfrm>
          <a:off x="3865618" y="1868172"/>
          <a:ext cx="103981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Worksheet" r:id="rId39" imgW="1228760" imgH="542915" progId="Excel.Sheet.12">
                  <p:link updateAutomatic="1"/>
                </p:oleObj>
              </mc:Choice>
              <mc:Fallback>
                <p:oleObj name="Worksheet" r:id="rId39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865618" y="1868172"/>
                        <a:ext cx="1039812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CE6A980E-7C73-4F64-A527-7A89A60FAA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91905"/>
              </p:ext>
            </p:extLst>
          </p:nvPr>
        </p:nvGraphicFramePr>
        <p:xfrm>
          <a:off x="5247308" y="2231709"/>
          <a:ext cx="103981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Worksheet" r:id="rId41" imgW="1228760" imgH="542915" progId="Excel.Sheet.12">
                  <p:link updateAutomatic="1"/>
                </p:oleObj>
              </mc:Choice>
              <mc:Fallback>
                <p:oleObj name="Worksheet" r:id="rId41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5247308" y="2231709"/>
                        <a:ext cx="1039813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81D3713A-E647-4FDC-95AC-794558DAA1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603961"/>
              </p:ext>
            </p:extLst>
          </p:nvPr>
        </p:nvGraphicFramePr>
        <p:xfrm>
          <a:off x="6735337" y="1617035"/>
          <a:ext cx="10382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Worksheet" r:id="rId43" imgW="1228760" imgH="542915" progId="Excel.Sheet.12">
                  <p:link updateAutomatic="1"/>
                </p:oleObj>
              </mc:Choice>
              <mc:Fallback>
                <p:oleObj name="Worksheet" r:id="rId43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6735337" y="1617035"/>
                        <a:ext cx="10382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6A6CCCF0-874D-4C5F-BFFB-CF56AF236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301310"/>
              </p:ext>
            </p:extLst>
          </p:nvPr>
        </p:nvGraphicFramePr>
        <p:xfrm>
          <a:off x="8205932" y="927054"/>
          <a:ext cx="103981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Worksheet" r:id="rId45" imgW="1228760" imgH="542915" progId="Excel.Sheet.12">
                  <p:link updateAutomatic="1"/>
                </p:oleObj>
              </mc:Choice>
              <mc:Fallback>
                <p:oleObj name="Worksheet" r:id="rId45" imgW="122876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8205932" y="927054"/>
                        <a:ext cx="1039813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itle 1">
            <a:extLst>
              <a:ext uri="{FF2B5EF4-FFF2-40B4-BE49-F238E27FC236}">
                <a16:creationId xmlns:a16="http://schemas.microsoft.com/office/drawing/2014/main" id="{39E22816-02BD-42C8-B2D7-8A4D505CCF8D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Index Crimes</a:t>
            </a:r>
          </a:p>
          <a:p>
            <a:r>
              <a:rPr lang="en-US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(Breakdown)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170CEB25-B269-4C0C-A4A5-3E8947D914C3}"/>
              </a:ext>
            </a:extLst>
          </p:cNvPr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4642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098BD53-8DCE-49A1-AA0B-C844F614D3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654772"/>
              </p:ext>
            </p:extLst>
          </p:nvPr>
        </p:nvGraphicFramePr>
        <p:xfrm>
          <a:off x="4461892" y="3735886"/>
          <a:ext cx="1027113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Worksheet" r:id="rId4" imgW="1257321" imgH="542915" progId="Excel.Sheet.12">
                  <p:link updateAutomatic="1"/>
                </p:oleObj>
              </mc:Choice>
              <mc:Fallback>
                <p:oleObj name="Worksheet" r:id="rId4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61892" y="3735886"/>
                        <a:ext cx="1027113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C0B6B8CB-E7A0-487B-A06B-38C20149DC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707491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B5000B6-662A-49F8-BC68-CD8A59455C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382885"/>
              </p:ext>
            </p:extLst>
          </p:nvPr>
        </p:nvGraphicFramePr>
        <p:xfrm>
          <a:off x="8939180" y="648876"/>
          <a:ext cx="99853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Worksheet" r:id="rId7" imgW="1257321" imgH="542915" progId="Excel.Sheet.12">
                  <p:link updateAutomatic="1"/>
                </p:oleObj>
              </mc:Choice>
              <mc:Fallback>
                <p:oleObj name="Worksheet" r:id="rId7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39180" y="648876"/>
                        <a:ext cx="998537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E31E92A-1057-4FC5-89BB-05CA8213D8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6016557"/>
              </p:ext>
            </p:extLst>
          </p:nvPr>
        </p:nvGraphicFramePr>
        <p:xfrm>
          <a:off x="6768215" y="4006031"/>
          <a:ext cx="1028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Worksheet" r:id="rId9" imgW="1257321" imgH="542915" progId="Excel.Sheet.12">
                  <p:link updateAutomatic="1"/>
                </p:oleObj>
              </mc:Choice>
              <mc:Fallback>
                <p:oleObj name="Worksheet" r:id="rId9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68215" y="4006031"/>
                        <a:ext cx="1028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C359AD6B-CC82-4942-B5DF-B98D84411A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951743"/>
              </p:ext>
            </p:extLst>
          </p:nvPr>
        </p:nvGraphicFramePr>
        <p:xfrm>
          <a:off x="11205557" y="4181973"/>
          <a:ext cx="9969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Worksheet" r:id="rId11" imgW="1257321" imgH="542915" progId="Excel.Sheet.12">
                  <p:link updateAutomatic="1"/>
                </p:oleObj>
              </mc:Choice>
              <mc:Fallback>
                <p:oleObj name="Worksheet" r:id="rId11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205557" y="4181973"/>
                        <a:ext cx="99695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3AAD4E5-2BCF-4438-A734-5424FF58AC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182884"/>
              </p:ext>
            </p:extLst>
          </p:nvPr>
        </p:nvGraphicFramePr>
        <p:xfrm>
          <a:off x="9937717" y="3593473"/>
          <a:ext cx="10017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Worksheet" r:id="rId13" imgW="1257321" imgH="542915" progId="Excel.Sheet.12">
                  <p:link updateAutomatic="1"/>
                </p:oleObj>
              </mc:Choice>
              <mc:Fallback>
                <p:oleObj name="Worksheet" r:id="rId13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37717" y="3593473"/>
                        <a:ext cx="1001713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81968B5-C67A-42E3-BCE1-4D01024D2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57217"/>
              </p:ext>
            </p:extLst>
          </p:nvPr>
        </p:nvGraphicFramePr>
        <p:xfrm>
          <a:off x="3361161" y="4010722"/>
          <a:ext cx="10271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Worksheet" r:id="rId15" imgW="1257321" imgH="542915" progId="Excel.Sheet.12">
                  <p:link updateAutomatic="1"/>
                </p:oleObj>
              </mc:Choice>
              <mc:Fallback>
                <p:oleObj name="Worksheet" r:id="rId15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61161" y="4010722"/>
                        <a:ext cx="10271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C0B95D7-D50A-47EA-ADC5-5234811139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30411"/>
              </p:ext>
            </p:extLst>
          </p:nvPr>
        </p:nvGraphicFramePr>
        <p:xfrm>
          <a:off x="5680440" y="3416491"/>
          <a:ext cx="1028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Worksheet" r:id="rId17" imgW="1257321" imgH="542915" progId="Excel.Sheet.12">
                  <p:link updateAutomatic="1"/>
                </p:oleObj>
              </mc:Choice>
              <mc:Fallback>
                <p:oleObj name="Worksheet" r:id="rId17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680440" y="3416491"/>
                        <a:ext cx="1028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C1A8BD6-6CD5-40E9-AEC9-BFC31891D3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899589"/>
              </p:ext>
            </p:extLst>
          </p:nvPr>
        </p:nvGraphicFramePr>
        <p:xfrm>
          <a:off x="7910480" y="1673499"/>
          <a:ext cx="10287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Worksheet" r:id="rId19" imgW="1257321" imgH="542915" progId="Excel.Sheet.12">
                  <p:link updateAutomatic="1"/>
                </p:oleObj>
              </mc:Choice>
              <mc:Fallback>
                <p:oleObj name="Worksheet" r:id="rId19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910480" y="1673499"/>
                        <a:ext cx="1028700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A078CD80-F6F3-41B4-9CCC-F67433A218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779654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A2E034B-F7F7-4FAB-9A48-5B92481910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893627"/>
              </p:ext>
            </p:extLst>
          </p:nvPr>
        </p:nvGraphicFramePr>
        <p:xfrm>
          <a:off x="1022430" y="3295023"/>
          <a:ext cx="1571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Worksheet" r:id="rId22" imgW="1257321" imgH="542915" progId="Excel.Sheet.12">
                  <p:link updateAutomatic="1"/>
                </p:oleObj>
              </mc:Choice>
              <mc:Fallback>
                <p:oleObj name="Worksheet" r:id="rId22" imgW="1257321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22430" y="3295023"/>
                        <a:ext cx="1571625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197E15E-EB57-4430-BBE4-E4D28EFB84EB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Murder</a:t>
            </a:r>
          </a:p>
        </p:txBody>
      </p:sp>
      <p:sp>
        <p:nvSpPr>
          <p:cNvPr id="34" name="Arrow: Left 33">
            <a:hlinkClick r:id="rId24" action="ppaction://hlinksldjump"/>
            <a:extLst>
              <a:ext uri="{FF2B5EF4-FFF2-40B4-BE49-F238E27FC236}">
                <a16:creationId xmlns:a16="http://schemas.microsoft.com/office/drawing/2014/main" id="{8A8C5CB9-1E94-45CA-88E8-26CDC02CBE93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5164D8-B995-4593-BCF7-C83DF0E6B673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447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B56C135-BF00-4947-98D6-D501B812C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335689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07FBDE28-1D92-41E6-979A-371A911EF5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076274"/>
              </p:ext>
            </p:extLst>
          </p:nvPr>
        </p:nvGraphicFramePr>
        <p:xfrm>
          <a:off x="10035383" y="4092233"/>
          <a:ext cx="10906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Worksheet" r:id="rId5" imgW="1295403" imgH="542915" progId="Excel.Sheet.12">
                  <p:link updateAutomatic="1"/>
                </p:oleObj>
              </mc:Choice>
              <mc:Fallback>
                <p:oleObj name="Worksheet" r:id="rId5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35383" y="4092233"/>
                        <a:ext cx="10906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E603FDC5-64B2-43F5-B316-579ADBADD4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481444"/>
              </p:ext>
            </p:extLst>
          </p:nvPr>
        </p:nvGraphicFramePr>
        <p:xfrm>
          <a:off x="11171714" y="4090646"/>
          <a:ext cx="105541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Worksheet" r:id="rId7" imgW="1295403" imgH="542915" progId="Excel.Sheet.12">
                  <p:link updateAutomatic="1"/>
                </p:oleObj>
              </mc:Choice>
              <mc:Fallback>
                <p:oleObj name="Worksheet" r:id="rId7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71714" y="4090646"/>
                        <a:ext cx="1055417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AA081332-AEA7-40F0-BE2B-A9ED1A8E03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968221"/>
              </p:ext>
            </p:extLst>
          </p:nvPr>
        </p:nvGraphicFramePr>
        <p:xfrm>
          <a:off x="6640944" y="4374547"/>
          <a:ext cx="1055417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Worksheet" r:id="rId9" imgW="1295403" imgH="542915" progId="Excel.Sheet.12">
                  <p:link updateAutomatic="1"/>
                </p:oleObj>
              </mc:Choice>
              <mc:Fallback>
                <p:oleObj name="Worksheet" r:id="rId9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40944" y="4374547"/>
                        <a:ext cx="1055417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54CB2346-726F-411E-A6E8-C16D37CCCB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163094"/>
              </p:ext>
            </p:extLst>
          </p:nvPr>
        </p:nvGraphicFramePr>
        <p:xfrm>
          <a:off x="5613650" y="2760625"/>
          <a:ext cx="1055416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Worksheet" r:id="rId11" imgW="1295403" imgH="542915" progId="Excel.Sheet.12">
                  <p:link updateAutomatic="1"/>
                </p:oleObj>
              </mc:Choice>
              <mc:Fallback>
                <p:oleObj name="Worksheet" r:id="rId11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13650" y="2760625"/>
                        <a:ext cx="1055416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AF77D753-BE0C-4CDE-AB64-19944A660A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094845"/>
              </p:ext>
            </p:extLst>
          </p:nvPr>
        </p:nvGraphicFramePr>
        <p:xfrm>
          <a:off x="4468332" y="2760625"/>
          <a:ext cx="109537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Worksheet" r:id="rId13" imgW="1295403" imgH="542915" progId="Excel.Sheet.12">
                  <p:link updateAutomatic="1"/>
                </p:oleObj>
              </mc:Choice>
              <mc:Fallback>
                <p:oleObj name="Worksheet" r:id="rId13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68332" y="2760625"/>
                        <a:ext cx="109537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5B206718-5353-4A4E-9D1C-174F7229BA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37293"/>
              </p:ext>
            </p:extLst>
          </p:nvPr>
        </p:nvGraphicFramePr>
        <p:xfrm>
          <a:off x="8899052" y="3723163"/>
          <a:ext cx="10906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Worksheet" r:id="rId15" imgW="1295403" imgH="542915" progId="Excel.Sheet.12">
                  <p:link updateAutomatic="1"/>
                </p:oleObj>
              </mc:Choice>
              <mc:Fallback>
                <p:oleObj name="Worksheet" r:id="rId15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899052" y="3723163"/>
                        <a:ext cx="10906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56F70793-CDDF-4B18-8A56-B855EEFCE1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656081"/>
              </p:ext>
            </p:extLst>
          </p:nvPr>
        </p:nvGraphicFramePr>
        <p:xfrm>
          <a:off x="7789852" y="2291507"/>
          <a:ext cx="109378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Worksheet" r:id="rId17" imgW="1295403" imgH="542915" progId="Excel.Sheet.12">
                  <p:link updateAutomatic="1"/>
                </p:oleObj>
              </mc:Choice>
              <mc:Fallback>
                <p:oleObj name="Worksheet" r:id="rId17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89852" y="2291507"/>
                        <a:ext cx="1093787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797CC441-E5F7-485C-941B-0C7D4A406C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054327"/>
              </p:ext>
            </p:extLst>
          </p:nvPr>
        </p:nvGraphicFramePr>
        <p:xfrm>
          <a:off x="3392484" y="2760625"/>
          <a:ext cx="10906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Worksheet" r:id="rId19" imgW="1295403" imgH="542915" progId="Excel.Sheet.12">
                  <p:link updateAutomatic="1"/>
                </p:oleObj>
              </mc:Choice>
              <mc:Fallback>
                <p:oleObj name="Worksheet" r:id="rId19" imgW="1295403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392484" y="2760625"/>
                        <a:ext cx="10906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CF2AF4E-FF60-4CFA-9723-98F58DF879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939796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C1CF33C-C54B-4B2F-8BBF-F1B72AEDDE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283856"/>
              </p:ext>
            </p:extLst>
          </p:nvPr>
        </p:nvGraphicFramePr>
        <p:xfrm>
          <a:off x="894616" y="3864166"/>
          <a:ext cx="13589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Worksheet" r:id="rId22" imgW="1295403" imgH="647554" progId="Excel.Sheet.12">
                  <p:link updateAutomatic="1"/>
                </p:oleObj>
              </mc:Choice>
              <mc:Fallback>
                <p:oleObj name="Worksheet" r:id="rId22" imgW="1295403" imgH="64755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94616" y="3864166"/>
                        <a:ext cx="1358900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>
            <a:extLst>
              <a:ext uri="{FF2B5EF4-FFF2-40B4-BE49-F238E27FC236}">
                <a16:creationId xmlns:a16="http://schemas.microsoft.com/office/drawing/2014/main" id="{BE46A047-B755-47B2-99F1-97E6E62C8BD8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Homicide</a:t>
            </a:r>
          </a:p>
        </p:txBody>
      </p:sp>
      <p:sp>
        <p:nvSpPr>
          <p:cNvPr id="25" name="Arrow: Left 24">
            <a:hlinkClick r:id="rId24" action="ppaction://hlinksldjump"/>
            <a:extLst>
              <a:ext uri="{FF2B5EF4-FFF2-40B4-BE49-F238E27FC236}">
                <a16:creationId xmlns:a16="http://schemas.microsoft.com/office/drawing/2014/main" id="{37C54C17-4302-433F-8019-B0FFF76902C8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C82EE7B-B351-4013-A249-83FD54D942A0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6618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D29EF4-D0BD-43A5-9BF8-907D0F3E48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9929436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26CCE83E-D8C9-44D1-A670-06E1391CD0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422762"/>
              </p:ext>
            </p:extLst>
          </p:nvPr>
        </p:nvGraphicFramePr>
        <p:xfrm>
          <a:off x="10097784" y="3802014"/>
          <a:ext cx="115728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Worksheet" r:id="rId5" imgW="1266842" imgH="542915" progId="Excel.Sheet.12">
                  <p:link updateAutomatic="1"/>
                </p:oleObj>
              </mc:Choice>
              <mc:Fallback>
                <p:oleObj name="Worksheet" r:id="rId5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97784" y="3802014"/>
                        <a:ext cx="1157288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E1F95D2B-E1FE-45EF-AF7A-AF97AA1074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051993"/>
              </p:ext>
            </p:extLst>
          </p:nvPr>
        </p:nvGraphicFramePr>
        <p:xfrm>
          <a:off x="6745722" y="3802013"/>
          <a:ext cx="11557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Worksheet" r:id="rId7" imgW="1266842" imgH="542915" progId="Excel.Sheet.12">
                  <p:link updateAutomatic="1"/>
                </p:oleObj>
              </mc:Choice>
              <mc:Fallback>
                <p:oleObj name="Worksheet" r:id="rId7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5722" y="3802013"/>
                        <a:ext cx="1155700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A2490A7-F487-4CF7-99E7-1DC5287663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925593"/>
              </p:ext>
            </p:extLst>
          </p:nvPr>
        </p:nvGraphicFramePr>
        <p:xfrm>
          <a:off x="5612306" y="2977987"/>
          <a:ext cx="11588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Worksheet" r:id="rId9" imgW="1266842" imgH="542915" progId="Excel.Sheet.12">
                  <p:link updateAutomatic="1"/>
                </p:oleObj>
              </mc:Choice>
              <mc:Fallback>
                <p:oleObj name="Worksheet" r:id="rId9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12306" y="2977987"/>
                        <a:ext cx="1158875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5AACF3F6-8CB2-4E47-ADED-4842DB3F20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882507"/>
              </p:ext>
            </p:extLst>
          </p:nvPr>
        </p:nvGraphicFramePr>
        <p:xfrm>
          <a:off x="3434935" y="3445833"/>
          <a:ext cx="11144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Worksheet" r:id="rId11" imgW="1266842" imgH="542915" progId="Excel.Sheet.12">
                  <p:link updateAutomatic="1"/>
                </p:oleObj>
              </mc:Choice>
              <mc:Fallback>
                <p:oleObj name="Worksheet" r:id="rId11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34935" y="3445833"/>
                        <a:ext cx="11144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D74980F3-9E7B-4184-87A7-99BE64FB53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207689"/>
              </p:ext>
            </p:extLst>
          </p:nvPr>
        </p:nvGraphicFramePr>
        <p:xfrm>
          <a:off x="11044650" y="588327"/>
          <a:ext cx="115728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Worksheet" r:id="rId13" imgW="1266842" imgH="542915" progId="Excel.Sheet.12">
                  <p:link updateAutomatic="1"/>
                </p:oleObj>
              </mc:Choice>
              <mc:Fallback>
                <p:oleObj name="Worksheet" r:id="rId13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44650" y="588327"/>
                        <a:ext cx="1157288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F26F9F01-758A-42A6-A2B4-46C285AA44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597543"/>
              </p:ext>
            </p:extLst>
          </p:nvPr>
        </p:nvGraphicFramePr>
        <p:xfrm>
          <a:off x="4592857" y="3880013"/>
          <a:ext cx="115728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Worksheet" r:id="rId15" imgW="1266842" imgH="542915" progId="Excel.Sheet.12">
                  <p:link updateAutomatic="1"/>
                </p:oleObj>
              </mc:Choice>
              <mc:Fallback>
                <p:oleObj name="Worksheet" r:id="rId15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92857" y="3880013"/>
                        <a:ext cx="1157287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1208E790-C2AB-411D-877A-D5B97E5B80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881849"/>
              </p:ext>
            </p:extLst>
          </p:nvPr>
        </p:nvGraphicFramePr>
        <p:xfrm>
          <a:off x="8938909" y="2459018"/>
          <a:ext cx="11588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Worksheet" r:id="rId17" imgW="1266842" imgH="542915" progId="Excel.Sheet.12">
                  <p:link updateAutomatic="1"/>
                </p:oleObj>
              </mc:Choice>
              <mc:Fallback>
                <p:oleObj name="Worksheet" r:id="rId17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938909" y="2459018"/>
                        <a:ext cx="115887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1D6C4FD-3B1C-4019-807D-4B804804A2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4339429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163411A-FE67-45E9-BADD-E332758553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96345"/>
              </p:ext>
            </p:extLst>
          </p:nvPr>
        </p:nvGraphicFramePr>
        <p:xfrm>
          <a:off x="779896" y="4025269"/>
          <a:ext cx="1701800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Worksheet" r:id="rId20" imgW="1266842" imgH="542915" progId="Excel.Sheet.12">
                  <p:link updateAutomatic="1"/>
                </p:oleObj>
              </mc:Choice>
              <mc:Fallback>
                <p:oleObj name="Worksheet" r:id="rId20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79896" y="4025269"/>
                        <a:ext cx="1701800" cy="598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2D5D7C95-1C75-42E3-99D6-7D9FEEB027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860569"/>
              </p:ext>
            </p:extLst>
          </p:nvPr>
        </p:nvGraphicFramePr>
        <p:xfrm>
          <a:off x="7784796" y="1285328"/>
          <a:ext cx="115411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Worksheet" r:id="rId22" imgW="1266842" imgH="542915" progId="Excel.Sheet.12">
                  <p:link updateAutomatic="1"/>
                </p:oleObj>
              </mc:Choice>
              <mc:Fallback>
                <p:oleObj name="Worksheet" r:id="rId22" imgW="126684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784796" y="1285328"/>
                        <a:ext cx="1154113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>
            <a:extLst>
              <a:ext uri="{FF2B5EF4-FFF2-40B4-BE49-F238E27FC236}">
                <a16:creationId xmlns:a16="http://schemas.microsoft.com/office/drawing/2014/main" id="{EC3F64C0-08AB-4F2E-8D68-28D9313A3A1E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Physical Injury</a:t>
            </a:r>
          </a:p>
        </p:txBody>
      </p:sp>
      <p:sp>
        <p:nvSpPr>
          <p:cNvPr id="25" name="Arrow: Left 24">
            <a:hlinkClick r:id="rId24" action="ppaction://hlinksldjump"/>
            <a:extLst>
              <a:ext uri="{FF2B5EF4-FFF2-40B4-BE49-F238E27FC236}">
                <a16:creationId xmlns:a16="http://schemas.microsoft.com/office/drawing/2014/main" id="{9E71214A-3726-46B8-A9D0-49F4E65D0C50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AA6615F-245B-4254-9E7C-FF2689EBD091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9969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34B0D54-29ED-4C4A-9F84-B3D9C6853A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4185935"/>
              </p:ext>
            </p:extLst>
          </p:nvPr>
        </p:nvGraphicFramePr>
        <p:xfrm>
          <a:off x="2910106" y="554623"/>
          <a:ext cx="9281893" cy="6286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71E7E41-CB11-435A-ABD9-B672EC0B6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918887"/>
              </p:ext>
            </p:extLst>
          </p:nvPr>
        </p:nvGraphicFramePr>
        <p:xfrm>
          <a:off x="7710330" y="1150102"/>
          <a:ext cx="10287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Worksheet" r:id="rId5" imgW="1219240" imgH="542915" progId="Excel.Sheet.12">
                  <p:link updateAutomatic="1"/>
                </p:oleObj>
              </mc:Choice>
              <mc:Fallback>
                <p:oleObj name="Worksheet" r:id="rId5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10330" y="1150102"/>
                        <a:ext cx="1028700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63902D28-3501-4066-ACB6-B32019C34D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081626"/>
              </p:ext>
            </p:extLst>
          </p:nvPr>
        </p:nvGraphicFramePr>
        <p:xfrm>
          <a:off x="11136953" y="3828439"/>
          <a:ext cx="103028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Worksheet" r:id="rId7" imgW="1219240" imgH="542915" progId="Excel.Sheet.12">
                  <p:link updateAutomatic="1"/>
                </p:oleObj>
              </mc:Choice>
              <mc:Fallback>
                <p:oleObj name="Worksheet" r:id="rId7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36953" y="3828439"/>
                        <a:ext cx="1030288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3EC50F2-DD71-4E8A-83DA-A0DA3F9D00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571088"/>
              </p:ext>
            </p:extLst>
          </p:nvPr>
        </p:nvGraphicFramePr>
        <p:xfrm>
          <a:off x="3308310" y="3500117"/>
          <a:ext cx="1030287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Worksheet" r:id="rId9" imgW="1219240" imgH="542915" progId="Excel.Sheet.12">
                  <p:link updateAutomatic="1"/>
                </p:oleObj>
              </mc:Choice>
              <mc:Fallback>
                <p:oleObj name="Worksheet" r:id="rId9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08310" y="3500117"/>
                        <a:ext cx="1030287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EB483D3-9636-4F51-BFFC-48BD240E0A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168007"/>
              </p:ext>
            </p:extLst>
          </p:nvPr>
        </p:nvGraphicFramePr>
        <p:xfrm>
          <a:off x="10085394" y="3793794"/>
          <a:ext cx="10287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Worksheet" r:id="rId11" imgW="1219240" imgH="542915" progId="Excel.Sheet.12">
                  <p:link updateAutomatic="1"/>
                </p:oleObj>
              </mc:Choice>
              <mc:Fallback>
                <p:oleObj name="Worksheet" r:id="rId11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85394" y="3793794"/>
                        <a:ext cx="1028700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D45D29E-E3D3-4544-8B36-6F71CBDC5F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7460812"/>
              </p:ext>
            </p:extLst>
          </p:nvPr>
        </p:nvGraphicFramePr>
        <p:xfrm>
          <a:off x="6683217" y="4436790"/>
          <a:ext cx="1027113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Worksheet" r:id="rId13" imgW="1219240" imgH="542915" progId="Excel.Sheet.12">
                  <p:link updateAutomatic="1"/>
                </p:oleObj>
              </mc:Choice>
              <mc:Fallback>
                <p:oleObj name="Worksheet" r:id="rId13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83217" y="4436790"/>
                        <a:ext cx="1027113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3120BD7-76E4-4BBC-A321-B859C37F36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072135"/>
              </p:ext>
            </p:extLst>
          </p:nvPr>
        </p:nvGraphicFramePr>
        <p:xfrm>
          <a:off x="8991321" y="3605397"/>
          <a:ext cx="1030287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Worksheet" r:id="rId15" imgW="1219240" imgH="542915" progId="Excel.Sheet.12">
                  <p:link updateAutomatic="1"/>
                </p:oleObj>
              </mc:Choice>
              <mc:Fallback>
                <p:oleObj name="Worksheet" r:id="rId15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991321" y="3605397"/>
                        <a:ext cx="1030287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591C450-F40F-4435-A746-E5D38FF61B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117573"/>
              </p:ext>
            </p:extLst>
          </p:nvPr>
        </p:nvGraphicFramePr>
        <p:xfrm>
          <a:off x="4453722" y="3500118"/>
          <a:ext cx="10287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Worksheet" r:id="rId17" imgW="1219240" imgH="542915" progId="Excel.Sheet.12">
                  <p:link updateAutomatic="1"/>
                </p:oleObj>
              </mc:Choice>
              <mc:Fallback>
                <p:oleObj name="Worksheet" r:id="rId17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53722" y="3500118"/>
                        <a:ext cx="1028700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B31D8B1-CCF8-4F09-8C52-4D0D5A598A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1213"/>
              </p:ext>
            </p:extLst>
          </p:nvPr>
        </p:nvGraphicFramePr>
        <p:xfrm>
          <a:off x="5638947" y="3500119"/>
          <a:ext cx="10287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Worksheet" r:id="rId19" imgW="1219240" imgH="542915" progId="Excel.Sheet.12">
                  <p:link updateAutomatic="1"/>
                </p:oleObj>
              </mc:Choice>
              <mc:Fallback>
                <p:oleObj name="Worksheet" r:id="rId19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638947" y="3500119"/>
                        <a:ext cx="1028700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099175A-009D-445A-8F7B-5B7E1ECCAC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855016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1CCBB76-D44E-4A1C-99BC-16F3047413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06504"/>
              </p:ext>
            </p:extLst>
          </p:nvPr>
        </p:nvGraphicFramePr>
        <p:xfrm>
          <a:off x="1058847" y="1150102"/>
          <a:ext cx="1576387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Worksheet" r:id="rId22" imgW="1219240" imgH="542915" progId="Excel.Sheet.12">
                  <p:link updateAutomatic="1"/>
                </p:oleObj>
              </mc:Choice>
              <mc:Fallback>
                <p:oleObj name="Worksheet" r:id="rId22" imgW="1219240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58847" y="1150102"/>
                        <a:ext cx="1576387" cy="598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le 1">
            <a:extLst>
              <a:ext uri="{FF2B5EF4-FFF2-40B4-BE49-F238E27FC236}">
                <a16:creationId xmlns:a16="http://schemas.microsoft.com/office/drawing/2014/main" id="{3060F6ED-8743-4C75-B7CF-DE691F71213C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Rape</a:t>
            </a:r>
          </a:p>
        </p:txBody>
      </p:sp>
      <p:sp>
        <p:nvSpPr>
          <p:cNvPr id="19" name="Arrow: Left 18">
            <a:hlinkClick r:id="rId24" action="ppaction://hlinksldjump"/>
            <a:extLst>
              <a:ext uri="{FF2B5EF4-FFF2-40B4-BE49-F238E27FC236}">
                <a16:creationId xmlns:a16="http://schemas.microsoft.com/office/drawing/2014/main" id="{5C6005CA-1FA5-433E-8980-1300BF575BAB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062170-D827-4097-AB72-0B30788FD7B5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4320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89D31578-9602-42B0-BCC6-3053EC7EB2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031441"/>
              </p:ext>
            </p:extLst>
          </p:nvPr>
        </p:nvGraphicFramePr>
        <p:xfrm>
          <a:off x="10107968" y="2712449"/>
          <a:ext cx="96361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Worksheet" r:id="rId4" imgW="1352525" imgH="542915" progId="Excel.Sheet.12">
                  <p:link updateAutomatic="1"/>
                </p:oleObj>
              </mc:Choice>
              <mc:Fallback>
                <p:oleObj name="Worksheet" r:id="rId4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07968" y="2712449"/>
                        <a:ext cx="963613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7CACFD9-08E9-46DF-9FE8-2EE52FF072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904886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16C5D856-907A-4B49-AB4B-4A80DD53B8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395674"/>
              </p:ext>
            </p:extLst>
          </p:nvPr>
        </p:nvGraphicFramePr>
        <p:xfrm>
          <a:off x="3455520" y="2946102"/>
          <a:ext cx="10287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Worksheet" r:id="rId7" imgW="1352525" imgH="542915" progId="Excel.Sheet.12">
                  <p:link updateAutomatic="1"/>
                </p:oleObj>
              </mc:Choice>
              <mc:Fallback>
                <p:oleObj name="Worksheet" r:id="rId7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55520" y="2946102"/>
                        <a:ext cx="1028700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9346624-1322-4E85-A53D-30DB94644B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141949"/>
              </p:ext>
            </p:extLst>
          </p:nvPr>
        </p:nvGraphicFramePr>
        <p:xfrm>
          <a:off x="4548237" y="3723163"/>
          <a:ext cx="102711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Worksheet" r:id="rId9" imgW="1352525" imgH="542915" progId="Excel.Sheet.12">
                  <p:link updateAutomatic="1"/>
                </p:oleObj>
              </mc:Choice>
              <mc:Fallback>
                <p:oleObj name="Worksheet" r:id="rId9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48237" y="3723163"/>
                        <a:ext cx="1027112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BAA41580-9384-4131-946D-1AC92386A0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272010"/>
              </p:ext>
            </p:extLst>
          </p:nvPr>
        </p:nvGraphicFramePr>
        <p:xfrm>
          <a:off x="6702786" y="3935479"/>
          <a:ext cx="1030288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Worksheet" r:id="rId11" imgW="1352525" imgH="542915" progId="Excel.Sheet.12">
                  <p:link updateAutomatic="1"/>
                </p:oleObj>
              </mc:Choice>
              <mc:Fallback>
                <p:oleObj name="Worksheet" r:id="rId11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02786" y="3935479"/>
                        <a:ext cx="1030288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2B2AAEBD-5578-4105-B222-6EC72C27E3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948717"/>
              </p:ext>
            </p:extLst>
          </p:nvPr>
        </p:nvGraphicFramePr>
        <p:xfrm>
          <a:off x="5719385" y="2266362"/>
          <a:ext cx="102711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Worksheet" r:id="rId13" imgW="1352525" imgH="542915" progId="Excel.Sheet.12">
                  <p:link updateAutomatic="1"/>
                </p:oleObj>
              </mc:Choice>
              <mc:Fallback>
                <p:oleObj name="Worksheet" r:id="rId13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19385" y="2266362"/>
                        <a:ext cx="1027112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8A3A0F86-591D-4439-9CF6-8968DFFA98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688661"/>
              </p:ext>
            </p:extLst>
          </p:nvPr>
        </p:nvGraphicFramePr>
        <p:xfrm>
          <a:off x="8914017" y="2043318"/>
          <a:ext cx="102711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Worksheet" r:id="rId15" imgW="1352525" imgH="542915" progId="Excel.Sheet.12">
                  <p:link updateAutomatic="1"/>
                </p:oleObj>
              </mc:Choice>
              <mc:Fallback>
                <p:oleObj name="Worksheet" r:id="rId15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914017" y="2043318"/>
                        <a:ext cx="1027113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59983EC6-3870-4BCD-A5D6-02BB8E6598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546299"/>
              </p:ext>
            </p:extLst>
          </p:nvPr>
        </p:nvGraphicFramePr>
        <p:xfrm>
          <a:off x="11198688" y="2635524"/>
          <a:ext cx="96678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Worksheet" r:id="rId17" imgW="1352525" imgH="542915" progId="Excel.Sheet.12">
                  <p:link updateAutomatic="1"/>
                </p:oleObj>
              </mc:Choice>
              <mc:Fallback>
                <p:oleObj name="Worksheet" r:id="rId17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198688" y="2635524"/>
                        <a:ext cx="966788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E6A4570-18DF-4D64-8F61-FE55E2B648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138971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9B396A3-656B-40B5-B998-9FB487FBC6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6649"/>
              </p:ext>
            </p:extLst>
          </p:nvPr>
        </p:nvGraphicFramePr>
        <p:xfrm>
          <a:off x="875413" y="3935479"/>
          <a:ext cx="1571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Worksheet" r:id="rId20" imgW="1352525" imgH="542915" progId="Excel.Sheet.12">
                  <p:link updateAutomatic="1"/>
                </p:oleObj>
              </mc:Choice>
              <mc:Fallback>
                <p:oleObj name="Worksheet" r:id="rId20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75413" y="3935479"/>
                        <a:ext cx="1571625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2CB2B4A9-341E-4CB8-84BD-A5BA58F839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044847"/>
              </p:ext>
            </p:extLst>
          </p:nvPr>
        </p:nvGraphicFramePr>
        <p:xfrm>
          <a:off x="7778793" y="3935480"/>
          <a:ext cx="1027113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Worksheet" r:id="rId22" imgW="1352525" imgH="542915" progId="Excel.Sheet.12">
                  <p:link updateAutomatic="1"/>
                </p:oleObj>
              </mc:Choice>
              <mc:Fallback>
                <p:oleObj name="Worksheet" r:id="rId22" imgW="135252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778793" y="3935480"/>
                        <a:ext cx="1027113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>
            <a:extLst>
              <a:ext uri="{FF2B5EF4-FFF2-40B4-BE49-F238E27FC236}">
                <a16:creationId xmlns:a16="http://schemas.microsoft.com/office/drawing/2014/main" id="{16221499-62FD-44E5-90A3-D9F2AD8E02AF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Robbery</a:t>
            </a:r>
          </a:p>
        </p:txBody>
      </p:sp>
      <p:sp>
        <p:nvSpPr>
          <p:cNvPr id="25" name="Arrow: Left 24">
            <a:hlinkClick r:id="rId24" action="ppaction://hlinksldjump"/>
            <a:extLst>
              <a:ext uri="{FF2B5EF4-FFF2-40B4-BE49-F238E27FC236}">
                <a16:creationId xmlns:a16="http://schemas.microsoft.com/office/drawing/2014/main" id="{41A1692A-5F5F-45FB-BB3B-A3021F85B3EA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28F6520-29C1-4131-BC63-9D672ACD109E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9603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A761CD8-24E9-4069-9A89-9DE42ABC4A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5428780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3A09DD07-4134-4841-8973-1A8108A762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425118"/>
              </p:ext>
            </p:extLst>
          </p:nvPr>
        </p:nvGraphicFramePr>
        <p:xfrm>
          <a:off x="6783934" y="4207647"/>
          <a:ext cx="113823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Worksheet" r:id="rId5" imgW="1276362" imgH="542915" progId="Excel.Sheet.12">
                  <p:link updateAutomatic="1"/>
                </p:oleObj>
              </mc:Choice>
              <mc:Fallback>
                <p:oleObj name="Worksheet" r:id="rId5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83934" y="4207647"/>
                        <a:ext cx="1138237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00EB353E-2128-48FD-83B0-9A36841CBD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8214"/>
              </p:ext>
            </p:extLst>
          </p:nvPr>
        </p:nvGraphicFramePr>
        <p:xfrm>
          <a:off x="7551052" y="2982913"/>
          <a:ext cx="114141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Worksheet" r:id="rId7" imgW="1276362" imgH="542915" progId="Excel.Sheet.12">
                  <p:link updateAutomatic="1"/>
                </p:oleObj>
              </mc:Choice>
              <mc:Fallback>
                <p:oleObj name="Worksheet" r:id="rId7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1052" y="2982913"/>
                        <a:ext cx="1141412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CED5E4E-B2DD-4631-82F7-485BE9515D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255791"/>
              </p:ext>
            </p:extLst>
          </p:nvPr>
        </p:nvGraphicFramePr>
        <p:xfrm>
          <a:off x="3335447" y="3686946"/>
          <a:ext cx="1138237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Worksheet" r:id="rId9" imgW="1276362" imgH="542915" progId="Excel.Sheet.12">
                  <p:link updateAutomatic="1"/>
                </p:oleObj>
              </mc:Choice>
              <mc:Fallback>
                <p:oleObj name="Worksheet" r:id="rId9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35447" y="3686946"/>
                        <a:ext cx="1138237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C0D0FABE-7802-45C7-9109-783BDDFC30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136680"/>
              </p:ext>
            </p:extLst>
          </p:nvPr>
        </p:nvGraphicFramePr>
        <p:xfrm>
          <a:off x="8758494" y="2815639"/>
          <a:ext cx="11382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Worksheet" r:id="rId11" imgW="1276362" imgH="542915" progId="Excel.Sheet.12">
                  <p:link updateAutomatic="1"/>
                </p:oleObj>
              </mc:Choice>
              <mc:Fallback>
                <p:oleObj name="Worksheet" r:id="rId11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758494" y="2815639"/>
                        <a:ext cx="1138238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08BBC3F-8FC7-4A0E-8229-2A42EB6E07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085307"/>
              </p:ext>
            </p:extLst>
          </p:nvPr>
        </p:nvGraphicFramePr>
        <p:xfrm>
          <a:off x="5724370" y="3629251"/>
          <a:ext cx="113823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Worksheet" r:id="rId13" imgW="1276362" imgH="542915" progId="Excel.Sheet.12">
                  <p:link updateAutomatic="1"/>
                </p:oleObj>
              </mc:Choice>
              <mc:Fallback>
                <p:oleObj name="Worksheet" r:id="rId13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24370" y="3629251"/>
                        <a:ext cx="1138237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A406A52-4605-4188-B70B-4009D1820A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609473"/>
              </p:ext>
            </p:extLst>
          </p:nvPr>
        </p:nvGraphicFramePr>
        <p:xfrm>
          <a:off x="4473684" y="3683853"/>
          <a:ext cx="11398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Worksheet" r:id="rId15" imgW="1276362" imgH="542915" progId="Excel.Sheet.12">
                  <p:link updateAutomatic="1"/>
                </p:oleObj>
              </mc:Choice>
              <mc:Fallback>
                <p:oleObj name="Worksheet" r:id="rId15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73684" y="3683853"/>
                        <a:ext cx="1139825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15161FE-46F1-4678-A7E9-4A1280891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838805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ED0D013-A79C-4029-9617-1A0A6297A0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378704"/>
              </p:ext>
            </p:extLst>
          </p:nvPr>
        </p:nvGraphicFramePr>
        <p:xfrm>
          <a:off x="934543" y="3612334"/>
          <a:ext cx="157956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Worksheet" r:id="rId18" imgW="1276362" imgH="542915" progId="Excel.Sheet.12">
                  <p:link updateAutomatic="1"/>
                </p:oleObj>
              </mc:Choice>
              <mc:Fallback>
                <p:oleObj name="Worksheet" r:id="rId18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34543" y="3612334"/>
                        <a:ext cx="1579563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9971E0C4-AD4C-47B9-AE99-C753409580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255205"/>
              </p:ext>
            </p:extLst>
          </p:nvPr>
        </p:nvGraphicFramePr>
        <p:xfrm>
          <a:off x="9896732" y="1463638"/>
          <a:ext cx="113665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Worksheet" r:id="rId20" imgW="1276362" imgH="542915" progId="Excel.Sheet.12">
                  <p:link updateAutomatic="1"/>
                </p:oleObj>
              </mc:Choice>
              <mc:Fallback>
                <p:oleObj name="Worksheet" r:id="rId20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896732" y="1463638"/>
                        <a:ext cx="1136650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1BE4048B-E6E7-4644-AA36-2063BF069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210047"/>
              </p:ext>
            </p:extLst>
          </p:nvPr>
        </p:nvGraphicFramePr>
        <p:xfrm>
          <a:off x="11099480" y="557512"/>
          <a:ext cx="1138238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Worksheet" r:id="rId22" imgW="1276362" imgH="542915" progId="Excel.Sheet.12">
                  <p:link updateAutomatic="1"/>
                </p:oleObj>
              </mc:Choice>
              <mc:Fallback>
                <p:oleObj name="Worksheet" r:id="rId22" imgW="1276362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1099480" y="557512"/>
                        <a:ext cx="1138238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>
            <a:extLst>
              <a:ext uri="{FF2B5EF4-FFF2-40B4-BE49-F238E27FC236}">
                <a16:creationId xmlns:a16="http://schemas.microsoft.com/office/drawing/2014/main" id="{215D71AD-9089-4BDD-B4DF-7DEE6A0B9791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Theft</a:t>
            </a:r>
          </a:p>
        </p:txBody>
      </p:sp>
      <p:sp>
        <p:nvSpPr>
          <p:cNvPr id="25" name="Arrow: Left 24">
            <a:hlinkClick r:id="rId24" action="ppaction://hlinksldjump"/>
            <a:extLst>
              <a:ext uri="{FF2B5EF4-FFF2-40B4-BE49-F238E27FC236}">
                <a16:creationId xmlns:a16="http://schemas.microsoft.com/office/drawing/2014/main" id="{CD8BAC56-40D1-42AD-8772-0C41F6EFBAB9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8884E9-7FED-4046-9958-A44B702B0865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2532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E8EB6EA6-7D2C-489F-8C6E-B15F0071CA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726973"/>
              </p:ext>
            </p:extLst>
          </p:nvPr>
        </p:nvGraphicFramePr>
        <p:xfrm>
          <a:off x="11121158" y="3075979"/>
          <a:ext cx="103028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Worksheet" r:id="rId4" imgW="1181159" imgH="542915" progId="Excel.Sheet.12">
                  <p:link updateAutomatic="1"/>
                </p:oleObj>
              </mc:Choice>
              <mc:Fallback>
                <p:oleObj name="Worksheet" r:id="rId4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21158" y="3075979"/>
                        <a:ext cx="1030288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8115CF3-2DFE-4FBF-BA62-C74FAFF151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648347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080F15BE-A879-41A2-8D6E-B1A615B8FB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834996"/>
              </p:ext>
            </p:extLst>
          </p:nvPr>
        </p:nvGraphicFramePr>
        <p:xfrm>
          <a:off x="7877439" y="2728540"/>
          <a:ext cx="103346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Worksheet" r:id="rId7" imgW="1181159" imgH="542915" progId="Excel.Sheet.12">
                  <p:link updateAutomatic="1"/>
                </p:oleObj>
              </mc:Choice>
              <mc:Fallback>
                <p:oleObj name="Worksheet" r:id="rId7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77439" y="2728540"/>
                        <a:ext cx="103346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A4AE0AC7-A5E4-4F66-ABED-0C3D1085A4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067483"/>
              </p:ext>
            </p:extLst>
          </p:nvPr>
        </p:nvGraphicFramePr>
        <p:xfrm>
          <a:off x="6636705" y="4329551"/>
          <a:ext cx="10287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Worksheet" r:id="rId9" imgW="1181159" imgH="542915" progId="Excel.Sheet.12">
                  <p:link updateAutomatic="1"/>
                </p:oleObj>
              </mc:Choice>
              <mc:Fallback>
                <p:oleObj name="Worksheet" r:id="rId9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36705" y="4329551"/>
                        <a:ext cx="1028700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E2E9581-1DAD-46D0-9A68-A178EE6A23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441803"/>
              </p:ext>
            </p:extLst>
          </p:nvPr>
        </p:nvGraphicFramePr>
        <p:xfrm>
          <a:off x="4429655" y="4327964"/>
          <a:ext cx="103028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Worksheet" r:id="rId11" imgW="1181159" imgH="542915" progId="Excel.Sheet.12">
                  <p:link updateAutomatic="1"/>
                </p:oleObj>
              </mc:Choice>
              <mc:Fallback>
                <p:oleObj name="Worksheet" r:id="rId11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29655" y="4327964"/>
                        <a:ext cx="1030288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7ADCC57-8AC6-4875-8298-13A422D63B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331949"/>
              </p:ext>
            </p:extLst>
          </p:nvPr>
        </p:nvGraphicFramePr>
        <p:xfrm>
          <a:off x="3290740" y="3275487"/>
          <a:ext cx="1028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Worksheet" r:id="rId13" imgW="1181159" imgH="542915" progId="Excel.Sheet.12">
                  <p:link updateAutomatic="1"/>
                </p:oleObj>
              </mc:Choice>
              <mc:Fallback>
                <p:oleObj name="Worksheet" r:id="rId13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90740" y="3275487"/>
                        <a:ext cx="1028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39FD8F94-110A-437F-B51E-7357C61C1A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16120"/>
              </p:ext>
            </p:extLst>
          </p:nvPr>
        </p:nvGraphicFramePr>
        <p:xfrm>
          <a:off x="10051905" y="3099793"/>
          <a:ext cx="10287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Worksheet" r:id="rId15" imgW="1181159" imgH="542915" progId="Excel.Sheet.12">
                  <p:link updateAutomatic="1"/>
                </p:oleObj>
              </mc:Choice>
              <mc:Fallback>
                <p:oleObj name="Worksheet" r:id="rId15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051905" y="3099793"/>
                        <a:ext cx="1028700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453C4FFB-B907-4113-95A3-D0508A30E9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1205"/>
              </p:ext>
            </p:extLst>
          </p:nvPr>
        </p:nvGraphicFramePr>
        <p:xfrm>
          <a:off x="5728774" y="870333"/>
          <a:ext cx="10302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Worksheet" r:id="rId17" imgW="1181159" imgH="542915" progId="Excel.Sheet.12">
                  <p:link updateAutomatic="1"/>
                </p:oleObj>
              </mc:Choice>
              <mc:Fallback>
                <p:oleObj name="Worksheet" r:id="rId17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28774" y="870333"/>
                        <a:ext cx="1030287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89EE83A-E04B-4D05-91DE-EEAD09F769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2056171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B2CC621-A84B-487B-A335-F47C27F0D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38444"/>
              </p:ext>
            </p:extLst>
          </p:nvPr>
        </p:nvGraphicFramePr>
        <p:xfrm>
          <a:off x="799110" y="4031101"/>
          <a:ext cx="1579562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Worksheet" r:id="rId20" imgW="1181159" imgH="542915" progId="Excel.Sheet.12">
                  <p:link updateAutomatic="1"/>
                </p:oleObj>
              </mc:Choice>
              <mc:Fallback>
                <p:oleObj name="Worksheet" r:id="rId20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99110" y="4031101"/>
                        <a:ext cx="1579562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1AE3CDF6-1516-47D3-A2FB-A25950750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03114"/>
              </p:ext>
            </p:extLst>
          </p:nvPr>
        </p:nvGraphicFramePr>
        <p:xfrm>
          <a:off x="8988833" y="2713088"/>
          <a:ext cx="10287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Worksheet" r:id="rId22" imgW="1181159" imgH="542915" progId="Excel.Sheet.12">
                  <p:link updateAutomatic="1"/>
                </p:oleObj>
              </mc:Choice>
              <mc:Fallback>
                <p:oleObj name="Worksheet" r:id="rId22" imgW="1181159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988833" y="2713088"/>
                        <a:ext cx="1028700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D3D6B2A-DB0B-4E7C-9E7A-92A3005C3075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Carnapping (MC)</a:t>
            </a:r>
          </a:p>
        </p:txBody>
      </p:sp>
      <p:sp>
        <p:nvSpPr>
          <p:cNvPr id="25" name="Arrow: Left 24">
            <a:hlinkClick r:id="rId24" action="ppaction://hlinksldjump"/>
            <a:extLst>
              <a:ext uri="{FF2B5EF4-FFF2-40B4-BE49-F238E27FC236}">
                <a16:creationId xmlns:a16="http://schemas.microsoft.com/office/drawing/2014/main" id="{8A926E5C-5076-434C-B839-62466A0B1AD1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ECB781A-72B0-4C26-97AE-E887DAF77882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0761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F20696C-6509-4729-BF87-F68D7731CB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914167"/>
              </p:ext>
            </p:extLst>
          </p:nvPr>
        </p:nvGraphicFramePr>
        <p:xfrm>
          <a:off x="4433888" y="1920875"/>
          <a:ext cx="10652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Worksheet" r:id="rId4" imgW="1171638" imgH="542915" progId="Excel.Sheet.12">
                  <p:link updateAutomatic="1"/>
                </p:oleObj>
              </mc:Choice>
              <mc:Fallback>
                <p:oleObj name="Worksheet" r:id="rId4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3888" y="1920875"/>
                        <a:ext cx="10652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6FA37A7-DCAB-4B95-BA30-80E96656F4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199912"/>
              </p:ext>
            </p:extLst>
          </p:nvPr>
        </p:nvGraphicFramePr>
        <p:xfrm>
          <a:off x="6503988" y="1920875"/>
          <a:ext cx="10636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Worksheet" r:id="rId6" imgW="1171638" imgH="542915" progId="Excel.Sheet.12">
                  <p:link updateAutomatic="1"/>
                </p:oleObj>
              </mc:Choice>
              <mc:Fallback>
                <p:oleObj name="Worksheet" r:id="rId6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03988" y="1920875"/>
                        <a:ext cx="1063625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6E10275-93EF-4A4D-9DF4-0CE4247379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428266"/>
              </p:ext>
            </p:extLst>
          </p:nvPr>
        </p:nvGraphicFramePr>
        <p:xfrm>
          <a:off x="11171238" y="4498975"/>
          <a:ext cx="106203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Worksheet" r:id="rId7" imgW="1171638" imgH="542915" progId="Excel.Sheet.12">
                  <p:link updateAutomatic="1"/>
                </p:oleObj>
              </mc:Choice>
              <mc:Fallback>
                <p:oleObj name="Worksheet" r:id="rId7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71238" y="4498975"/>
                        <a:ext cx="1062037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E128638-43B5-4911-8261-87375A10F1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74690"/>
              </p:ext>
            </p:extLst>
          </p:nvPr>
        </p:nvGraphicFramePr>
        <p:xfrm>
          <a:off x="8986168" y="1776222"/>
          <a:ext cx="106203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Worksheet" r:id="rId8" imgW="1171638" imgH="542915" progId="Excel.Sheet.12">
                  <p:link updateAutomatic="1"/>
                </p:oleObj>
              </mc:Choice>
              <mc:Fallback>
                <p:oleObj name="Worksheet" r:id="rId8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86168" y="1776222"/>
                        <a:ext cx="1062037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DFA0004-E1A5-48FA-909C-D5611F8EF3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933749"/>
              </p:ext>
            </p:extLst>
          </p:nvPr>
        </p:nvGraphicFramePr>
        <p:xfrm>
          <a:off x="10107613" y="3114675"/>
          <a:ext cx="10636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Worksheet" r:id="rId10" imgW="1171638" imgH="542915" progId="Excel.Sheet.12">
                  <p:link updateAutomatic="1"/>
                </p:oleObj>
              </mc:Choice>
              <mc:Fallback>
                <p:oleObj name="Worksheet" r:id="rId10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107613" y="3114675"/>
                        <a:ext cx="10636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3169A9D-F522-469C-ABC0-01BA9AB63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759495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6014D8A-372B-4FBB-B622-08328153D9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029448"/>
              </p:ext>
            </p:extLst>
          </p:nvPr>
        </p:nvGraphicFramePr>
        <p:xfrm>
          <a:off x="3299491" y="3113088"/>
          <a:ext cx="10636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Worksheet" r:id="rId13" imgW="1171638" imgH="542915" progId="Excel.Sheet.12">
                  <p:link updateAutomatic="1"/>
                </p:oleObj>
              </mc:Choice>
              <mc:Fallback>
                <p:oleObj name="Worksheet" r:id="rId13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99491" y="3113088"/>
                        <a:ext cx="1063625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970D214-C59D-4FBE-8259-31DAE6DAA2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365444"/>
              </p:ext>
            </p:extLst>
          </p:nvPr>
        </p:nvGraphicFramePr>
        <p:xfrm>
          <a:off x="5774493" y="3116413"/>
          <a:ext cx="10636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Worksheet" r:id="rId15" imgW="1171638" imgH="542915" progId="Excel.Sheet.12">
                  <p:link updateAutomatic="1"/>
                </p:oleObj>
              </mc:Choice>
              <mc:Fallback>
                <p:oleObj name="Worksheet" r:id="rId15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74493" y="3116413"/>
                        <a:ext cx="10636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A1E083E-996A-477A-94BA-FDC6A74C4B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188119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5D50CD9-6323-4BD0-AE1F-8387EE43DF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155722"/>
              </p:ext>
            </p:extLst>
          </p:nvPr>
        </p:nvGraphicFramePr>
        <p:xfrm>
          <a:off x="850990" y="1179322"/>
          <a:ext cx="1624012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Worksheet" r:id="rId18" imgW="1171638" imgH="542915" progId="Excel.Sheet.12">
                  <p:link updateAutomatic="1"/>
                </p:oleObj>
              </mc:Choice>
              <mc:Fallback>
                <p:oleObj name="Worksheet" r:id="rId18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50990" y="1179322"/>
                        <a:ext cx="1624012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10A91CB-15A0-46BC-BED4-A7CA3951AD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042005"/>
              </p:ext>
            </p:extLst>
          </p:nvPr>
        </p:nvGraphicFramePr>
        <p:xfrm>
          <a:off x="7745871" y="1697831"/>
          <a:ext cx="1062038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Worksheet" r:id="rId20" imgW="1171638" imgH="542915" progId="Excel.Sheet.12">
                  <p:link updateAutomatic="1"/>
                </p:oleObj>
              </mc:Choice>
              <mc:Fallback>
                <p:oleObj name="Worksheet" r:id="rId20" imgW="1171638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745871" y="1697831"/>
                        <a:ext cx="1062038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A746CFB-4935-4997-9E68-E37CE3BFCE29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Rape with Homicide</a:t>
            </a:r>
          </a:p>
        </p:txBody>
      </p:sp>
      <p:sp>
        <p:nvSpPr>
          <p:cNvPr id="19" name="Arrow: Left 18">
            <a:hlinkClick r:id="rId22" action="ppaction://hlinksldjump"/>
            <a:extLst>
              <a:ext uri="{FF2B5EF4-FFF2-40B4-BE49-F238E27FC236}">
                <a16:creationId xmlns:a16="http://schemas.microsoft.com/office/drawing/2014/main" id="{79F32556-8FF0-4BE1-8FBA-0AD23DBC07F7}"/>
              </a:ext>
            </a:extLst>
          </p:cNvPr>
          <p:cNvSpPr/>
          <p:nvPr/>
        </p:nvSpPr>
        <p:spPr>
          <a:xfrm>
            <a:off x="46132" y="51660"/>
            <a:ext cx="829281" cy="502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Back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BF4A82-F922-483D-805E-D3DBE489208B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8462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BDD90B1-2BFB-41D7-8ADD-8CC75F7B67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3946937"/>
              </p:ext>
            </p:extLst>
          </p:nvPr>
        </p:nvGraphicFramePr>
        <p:xfrm>
          <a:off x="2910106" y="565746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550795FB-9E34-4AF8-A897-F6E382CA57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34819"/>
              </p:ext>
            </p:extLst>
          </p:nvPr>
        </p:nvGraphicFramePr>
        <p:xfrm>
          <a:off x="8968681" y="556526"/>
          <a:ext cx="10763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Worksheet" r:id="rId5" imgW="1343005" imgH="542915" progId="Excel.Sheet.12">
                  <p:link updateAutomatic="1"/>
                </p:oleObj>
              </mc:Choice>
              <mc:Fallback>
                <p:oleObj name="Worksheet" r:id="rId5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68681" y="556526"/>
                        <a:ext cx="10763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92F35D2-30BA-4662-853E-CF3B1AB037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539265"/>
              </p:ext>
            </p:extLst>
          </p:nvPr>
        </p:nvGraphicFramePr>
        <p:xfrm>
          <a:off x="4618580" y="3090178"/>
          <a:ext cx="10779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Worksheet" r:id="rId7" imgW="1343005" imgH="542915" progId="Excel.Sheet.12">
                  <p:link updateAutomatic="1"/>
                </p:oleObj>
              </mc:Choice>
              <mc:Fallback>
                <p:oleObj name="Worksheet" r:id="rId7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18580" y="3090178"/>
                        <a:ext cx="10779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BB6DE7AE-445A-4CDB-BA40-4A711E9E7D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487629"/>
              </p:ext>
            </p:extLst>
          </p:nvPr>
        </p:nvGraphicFramePr>
        <p:xfrm>
          <a:off x="11298764" y="779569"/>
          <a:ext cx="10779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Worksheet" r:id="rId9" imgW="1343005" imgH="542915" progId="Excel.Sheet.12">
                  <p:link updateAutomatic="1"/>
                </p:oleObj>
              </mc:Choice>
              <mc:Fallback>
                <p:oleObj name="Worksheet" r:id="rId9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298764" y="779569"/>
                        <a:ext cx="10779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78FE4C3-8B5D-4761-9B66-9086DABECF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254642"/>
              </p:ext>
            </p:extLst>
          </p:nvPr>
        </p:nvGraphicFramePr>
        <p:xfrm>
          <a:off x="3397822" y="3090178"/>
          <a:ext cx="10763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Worksheet" r:id="rId11" imgW="1343005" imgH="542915" progId="Excel.Sheet.12">
                  <p:link updateAutomatic="1"/>
                </p:oleObj>
              </mc:Choice>
              <mc:Fallback>
                <p:oleObj name="Worksheet" r:id="rId11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97822" y="3090178"/>
                        <a:ext cx="10763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04BC68-B29D-4B0A-ACD8-2198D5C0F5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222722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B2C7FF8-5F64-49E1-B033-AAA7820C4A72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4D3CB81-600B-4AFF-84B4-4669688AD4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998593"/>
              </p:ext>
            </p:extLst>
          </p:nvPr>
        </p:nvGraphicFramePr>
        <p:xfrm>
          <a:off x="941650" y="3424713"/>
          <a:ext cx="164623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Worksheet" r:id="rId14" imgW="1343005" imgH="542915" progId="Excel.Sheet.12">
                  <p:link updateAutomatic="1"/>
                </p:oleObj>
              </mc:Choice>
              <mc:Fallback>
                <p:oleObj name="Worksheet" r:id="rId14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41650" y="3424713"/>
                        <a:ext cx="1646238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18F68F53-16A4-4B3A-BBFB-DC18905056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738880"/>
              </p:ext>
            </p:extLst>
          </p:nvPr>
        </p:nvGraphicFramePr>
        <p:xfrm>
          <a:off x="5742211" y="3090178"/>
          <a:ext cx="10763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Worksheet" r:id="rId16" imgW="1343005" imgH="542915" progId="Excel.Sheet.12">
                  <p:link updateAutomatic="1"/>
                </p:oleObj>
              </mc:Choice>
              <mc:Fallback>
                <p:oleObj name="Worksheet" r:id="rId16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742211" y="3090178"/>
                        <a:ext cx="10763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4D9F45C8-C984-4950-BC3C-318831063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332070"/>
              </p:ext>
            </p:extLst>
          </p:nvPr>
        </p:nvGraphicFramePr>
        <p:xfrm>
          <a:off x="6794522" y="3991573"/>
          <a:ext cx="10763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name="Worksheet" r:id="rId18" imgW="1343005" imgH="542915" progId="Excel.Sheet.12">
                  <p:link updateAutomatic="1"/>
                </p:oleObj>
              </mc:Choice>
              <mc:Fallback>
                <p:oleObj name="Worksheet" r:id="rId18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794522" y="3991573"/>
                        <a:ext cx="10763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83F2C328-B498-4AD8-B48D-730D905F40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838100"/>
              </p:ext>
            </p:extLst>
          </p:nvPr>
        </p:nvGraphicFramePr>
        <p:xfrm>
          <a:off x="7830339" y="3536265"/>
          <a:ext cx="107473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Worksheet" r:id="rId20" imgW="1343005" imgH="542915" progId="Excel.Sheet.12">
                  <p:link updateAutomatic="1"/>
                </p:oleObj>
              </mc:Choice>
              <mc:Fallback>
                <p:oleObj name="Worksheet" r:id="rId20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830339" y="3536265"/>
                        <a:ext cx="1074737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A8BA8F6C-6125-4C22-BD3F-F290D079D7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740823"/>
              </p:ext>
            </p:extLst>
          </p:nvPr>
        </p:nvGraphicFramePr>
        <p:xfrm>
          <a:off x="10045006" y="2997911"/>
          <a:ext cx="1074738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Worksheet" r:id="rId22" imgW="1343005" imgH="542915" progId="Excel.Sheet.12">
                  <p:link updateAutomatic="1"/>
                </p:oleObj>
              </mc:Choice>
              <mc:Fallback>
                <p:oleObj name="Worksheet" r:id="rId22" imgW="1343005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045006" y="2997911"/>
                        <a:ext cx="1074738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>
            <a:extLst>
              <a:ext uri="{FF2B5EF4-FFF2-40B4-BE49-F238E27FC236}">
                <a16:creationId xmlns:a16="http://schemas.microsoft.com/office/drawing/2014/main" id="{DF59E17F-9002-4E49-AAB8-0D81A8E1AA69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Non-Index Crimes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4EB2690-E285-46DA-B7FC-76754E1583E2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5514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8A1004E-F4D7-492D-9181-470AB2532E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99558"/>
              </p:ext>
            </p:extLst>
          </p:nvPr>
        </p:nvGraphicFramePr>
        <p:xfrm>
          <a:off x="8097659" y="4591050"/>
          <a:ext cx="15652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Worksheet" r:id="rId4" imgW="1419167" imgH="542915" progId="Excel.Sheet.12">
                  <p:link updateAutomatic="1"/>
                </p:oleObj>
              </mc:Choice>
              <mc:Fallback>
                <p:oleObj name="Worksheet" r:id="rId4" imgW="1419167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97659" y="4591050"/>
                        <a:ext cx="156527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68FF1190-6E28-4B01-9B9A-9614CA4797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662710"/>
              </p:ext>
            </p:extLst>
          </p:nvPr>
        </p:nvGraphicFramePr>
        <p:xfrm>
          <a:off x="0" y="870333"/>
          <a:ext cx="12192000" cy="5970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3EB42F3-0299-44DD-98DB-48CD4487E0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27664"/>
              </p:ext>
            </p:extLst>
          </p:nvPr>
        </p:nvGraphicFramePr>
        <p:xfrm>
          <a:off x="5763010" y="3450514"/>
          <a:ext cx="156686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Worksheet" r:id="rId7" imgW="1419167" imgH="542915" progId="Excel.Sheet.12">
                  <p:link updateAutomatic="1"/>
                </p:oleObj>
              </mc:Choice>
              <mc:Fallback>
                <p:oleObj name="Worksheet" r:id="rId7" imgW="1419167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63010" y="3450514"/>
                        <a:ext cx="1566862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CCCE248-B4DC-4D30-A187-E886A5AA50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231237"/>
              </p:ext>
            </p:extLst>
          </p:nvPr>
        </p:nvGraphicFramePr>
        <p:xfrm>
          <a:off x="10253663" y="4591050"/>
          <a:ext cx="156368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Worksheet" r:id="rId9" imgW="1419167" imgH="542915" progId="Excel.Sheet.12">
                  <p:link updateAutomatic="1"/>
                </p:oleObj>
              </mc:Choice>
              <mc:Fallback>
                <p:oleObj name="Worksheet" r:id="rId9" imgW="1419167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253663" y="4591050"/>
                        <a:ext cx="1563687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hlinkClick r:id="rId11" action="ppaction://hlinksldjump"/>
            <a:extLst>
              <a:ext uri="{FF2B5EF4-FFF2-40B4-BE49-F238E27FC236}">
                <a16:creationId xmlns:a16="http://schemas.microsoft.com/office/drawing/2014/main" id="{82AB48C0-781A-45B8-9AD4-A83AC69EA31E}"/>
              </a:ext>
            </a:extLst>
          </p:cNvPr>
          <p:cNvSpPr txBox="1"/>
          <p:nvPr/>
        </p:nvSpPr>
        <p:spPr>
          <a:xfrm>
            <a:off x="953247" y="5937634"/>
            <a:ext cx="154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Illegal Drugs</a:t>
            </a:r>
          </a:p>
        </p:txBody>
      </p:sp>
      <p:sp>
        <p:nvSpPr>
          <p:cNvPr id="36" name="TextBox 35">
            <a:hlinkClick r:id="rId12" action="ppaction://hlinksldjump"/>
            <a:extLst>
              <a:ext uri="{FF2B5EF4-FFF2-40B4-BE49-F238E27FC236}">
                <a16:creationId xmlns:a16="http://schemas.microsoft.com/office/drawing/2014/main" id="{64E02F4D-C486-41DB-90E4-6461CFF0D44A}"/>
              </a:ext>
            </a:extLst>
          </p:cNvPr>
          <p:cNvSpPr txBox="1"/>
          <p:nvPr/>
        </p:nvSpPr>
        <p:spPr>
          <a:xfrm>
            <a:off x="3099276" y="5939276"/>
            <a:ext cx="191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Illegal Gambling</a:t>
            </a:r>
          </a:p>
        </p:txBody>
      </p:sp>
      <p:sp>
        <p:nvSpPr>
          <p:cNvPr id="38" name="TextBox 37">
            <a:hlinkClick r:id="" action="ppaction://noaction"/>
            <a:extLst>
              <a:ext uri="{FF2B5EF4-FFF2-40B4-BE49-F238E27FC236}">
                <a16:creationId xmlns:a16="http://schemas.microsoft.com/office/drawing/2014/main" id="{C732E929-7A2D-47D4-8698-7A3FB2CD5CE5}"/>
              </a:ext>
            </a:extLst>
          </p:cNvPr>
          <p:cNvSpPr txBox="1"/>
          <p:nvPr/>
        </p:nvSpPr>
        <p:spPr>
          <a:xfrm>
            <a:off x="4957064" y="5926160"/>
            <a:ext cx="2860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Illegal Possession of Firearms</a:t>
            </a:r>
          </a:p>
        </p:txBody>
      </p:sp>
      <p:sp>
        <p:nvSpPr>
          <p:cNvPr id="39" name="TextBox 38">
            <a:hlinkClick r:id="" action="ppaction://noaction"/>
            <a:extLst>
              <a:ext uri="{FF2B5EF4-FFF2-40B4-BE49-F238E27FC236}">
                <a16:creationId xmlns:a16="http://schemas.microsoft.com/office/drawing/2014/main" id="{B1168F5D-4E0A-4A9C-8622-936DA3B7EE85}"/>
              </a:ext>
            </a:extLst>
          </p:cNvPr>
          <p:cNvSpPr txBox="1"/>
          <p:nvPr/>
        </p:nvSpPr>
        <p:spPr>
          <a:xfrm>
            <a:off x="7916976" y="5926160"/>
            <a:ext cx="154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Illegal Logging</a:t>
            </a:r>
          </a:p>
        </p:txBody>
      </p:sp>
      <p:sp>
        <p:nvSpPr>
          <p:cNvPr id="40" name="TextBox 39">
            <a:hlinkClick r:id="" action="ppaction://noaction"/>
            <a:extLst>
              <a:ext uri="{FF2B5EF4-FFF2-40B4-BE49-F238E27FC236}">
                <a16:creationId xmlns:a16="http://schemas.microsoft.com/office/drawing/2014/main" id="{D70EDB59-05B3-4087-8E00-0E63463455F2}"/>
              </a:ext>
            </a:extLst>
          </p:cNvPr>
          <p:cNvSpPr txBox="1"/>
          <p:nvPr/>
        </p:nvSpPr>
        <p:spPr>
          <a:xfrm>
            <a:off x="10169112" y="5937634"/>
            <a:ext cx="154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Illegal Fishing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A96825F-8279-4AA8-A97F-8CB4A4FFE6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9138"/>
              </p:ext>
            </p:extLst>
          </p:nvPr>
        </p:nvGraphicFramePr>
        <p:xfrm>
          <a:off x="953247" y="776499"/>
          <a:ext cx="156686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Worksheet" r:id="rId13" imgW="1419167" imgH="542915" progId="Excel.Sheet.12">
                  <p:link updateAutomatic="1"/>
                </p:oleObj>
              </mc:Choice>
              <mc:Fallback>
                <p:oleObj name="Worksheet" r:id="rId13" imgW="1419167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53247" y="776499"/>
                        <a:ext cx="1566863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F3B09B-3238-46D8-8FD7-B115F227CD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453737"/>
              </p:ext>
            </p:extLst>
          </p:nvPr>
        </p:nvGraphicFramePr>
        <p:xfrm>
          <a:off x="3391789" y="974867"/>
          <a:ext cx="15652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Worksheet" r:id="rId15" imgW="1419167" imgH="542915" progId="Excel.Sheet.12">
                  <p:link updateAutomatic="1"/>
                </p:oleObj>
              </mc:Choice>
              <mc:Fallback>
                <p:oleObj name="Worksheet" r:id="rId15" imgW="1419167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91789" y="974867"/>
                        <a:ext cx="156527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>
            <a:extLst>
              <a:ext uri="{FF2B5EF4-FFF2-40B4-BE49-F238E27FC236}">
                <a16:creationId xmlns:a16="http://schemas.microsoft.com/office/drawing/2014/main" id="{F6E4C126-8FB5-4163-9814-123CC33AF824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Police Operations</a:t>
            </a:r>
          </a:p>
          <a:p>
            <a:r>
              <a:rPr lang="en-US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(Breakdown)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58AEB9-5EBB-48E4-B78A-51E3F60E4D2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8550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B42DD45-0E12-47F0-8EBB-4B81965762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567644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DD98D54F-95CB-4475-B60C-91C060D46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21030"/>
              </p:ext>
            </p:extLst>
          </p:nvPr>
        </p:nvGraphicFramePr>
        <p:xfrm>
          <a:off x="6757474" y="4106071"/>
          <a:ext cx="10271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Worksheet" r:id="rId5" imgW="1323964" imgH="542915" progId="Excel.Sheet.12">
                  <p:link updateAutomatic="1"/>
                </p:oleObj>
              </mc:Choice>
              <mc:Fallback>
                <p:oleObj name="Worksheet" r:id="rId5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7474" y="4106071"/>
                        <a:ext cx="10271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C85969AD-5DFC-425C-A596-37CB512D33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86216"/>
              </p:ext>
            </p:extLst>
          </p:nvPr>
        </p:nvGraphicFramePr>
        <p:xfrm>
          <a:off x="5774493" y="3418078"/>
          <a:ext cx="10287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Worksheet" r:id="rId7" imgW="1323964" imgH="542915" progId="Excel.Sheet.12">
                  <p:link updateAutomatic="1"/>
                </p:oleObj>
              </mc:Choice>
              <mc:Fallback>
                <p:oleObj name="Worksheet" r:id="rId7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74493" y="3418078"/>
                        <a:ext cx="1028700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8F05F7B3-3836-4C1A-846E-727AFCB804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811182"/>
              </p:ext>
            </p:extLst>
          </p:nvPr>
        </p:nvGraphicFramePr>
        <p:xfrm>
          <a:off x="8958270" y="3097465"/>
          <a:ext cx="10255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Worksheet" r:id="rId9" imgW="1323964" imgH="542915" progId="Excel.Sheet.12">
                  <p:link updateAutomatic="1"/>
                </p:oleObj>
              </mc:Choice>
              <mc:Fallback>
                <p:oleObj name="Worksheet" r:id="rId9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58270" y="3097465"/>
                        <a:ext cx="10255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E45267F-DA5F-4A5E-888A-FB88E05761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050621"/>
              </p:ext>
            </p:extLst>
          </p:nvPr>
        </p:nvGraphicFramePr>
        <p:xfrm>
          <a:off x="7784586" y="3244308"/>
          <a:ext cx="1028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Worksheet" r:id="rId11" imgW="1323964" imgH="542915" progId="Excel.Sheet.12">
                  <p:link updateAutomatic="1"/>
                </p:oleObj>
              </mc:Choice>
              <mc:Fallback>
                <p:oleObj name="Worksheet" r:id="rId11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84586" y="3244308"/>
                        <a:ext cx="1028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136EFE1-7B16-4DD9-8141-5343B0359A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198496"/>
              </p:ext>
            </p:extLst>
          </p:nvPr>
        </p:nvGraphicFramePr>
        <p:xfrm>
          <a:off x="4547877" y="4106071"/>
          <a:ext cx="10255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Worksheet" r:id="rId13" imgW="1323964" imgH="542915" progId="Excel.Sheet.12">
                  <p:link updateAutomatic="1"/>
                </p:oleObj>
              </mc:Choice>
              <mc:Fallback>
                <p:oleObj name="Worksheet" r:id="rId13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47877" y="4106071"/>
                        <a:ext cx="10255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71518BB9-503F-407E-AADC-1398BE59EB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78880"/>
              </p:ext>
            </p:extLst>
          </p:nvPr>
        </p:nvGraphicFramePr>
        <p:xfrm>
          <a:off x="11134098" y="3385127"/>
          <a:ext cx="10255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Worksheet" r:id="rId15" imgW="1323964" imgH="542915" progId="Excel.Sheet.12">
                  <p:link updateAutomatic="1"/>
                </p:oleObj>
              </mc:Choice>
              <mc:Fallback>
                <p:oleObj name="Worksheet" r:id="rId15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134098" y="3385127"/>
                        <a:ext cx="10255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96E31F9-54F0-4278-AF97-5C4104FDF6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7121574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CD1F8D1A-CB18-41F7-9D3C-F2DF34D5B8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401890"/>
              </p:ext>
            </p:extLst>
          </p:nvPr>
        </p:nvGraphicFramePr>
        <p:xfrm>
          <a:off x="789571" y="2945065"/>
          <a:ext cx="1568450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Worksheet" r:id="rId18" imgW="1323964" imgH="542915" progId="Excel.Sheet.12">
                  <p:link updateAutomatic="1"/>
                </p:oleObj>
              </mc:Choice>
              <mc:Fallback>
                <p:oleObj name="Worksheet" r:id="rId18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89571" y="2945065"/>
                        <a:ext cx="1568450" cy="598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B4BB3B3-20CB-4A22-8AC9-C38F237AF8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756818"/>
              </p:ext>
            </p:extLst>
          </p:nvPr>
        </p:nvGraphicFramePr>
        <p:xfrm>
          <a:off x="3465823" y="4106071"/>
          <a:ext cx="10255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Worksheet" r:id="rId20" imgW="1323964" imgH="542915" progId="Excel.Sheet.12">
                  <p:link updateAutomatic="1"/>
                </p:oleObj>
              </mc:Choice>
              <mc:Fallback>
                <p:oleObj name="Worksheet" r:id="rId20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465823" y="4106071"/>
                        <a:ext cx="10255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54F94A7C-FC3E-4724-806A-3037675D9B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986684"/>
              </p:ext>
            </p:extLst>
          </p:nvPr>
        </p:nvGraphicFramePr>
        <p:xfrm>
          <a:off x="9983795" y="1500389"/>
          <a:ext cx="10255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3" name="Worksheet" r:id="rId22" imgW="1323964" imgH="542915" progId="Excel.Sheet.12">
                  <p:link updateAutomatic="1"/>
                </p:oleObj>
              </mc:Choice>
              <mc:Fallback>
                <p:oleObj name="Worksheet" r:id="rId22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983795" y="1500389"/>
                        <a:ext cx="10255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le 1">
            <a:extLst>
              <a:ext uri="{FF2B5EF4-FFF2-40B4-BE49-F238E27FC236}">
                <a16:creationId xmlns:a16="http://schemas.microsoft.com/office/drawing/2014/main" id="{257D1880-4B7D-4B5B-A0CA-A5B9F79EBA82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Illegal Drugs</a:t>
            </a:r>
          </a:p>
        </p:txBody>
      </p:sp>
      <p:sp>
        <p:nvSpPr>
          <p:cNvPr id="21" name="Arrow: Left 20">
            <a:hlinkClick r:id="rId24" action="ppaction://hlinksldjump"/>
            <a:extLst>
              <a:ext uri="{FF2B5EF4-FFF2-40B4-BE49-F238E27FC236}">
                <a16:creationId xmlns:a16="http://schemas.microsoft.com/office/drawing/2014/main" id="{0BAE4602-2E2F-4AE8-813A-E6E917394D80}"/>
              </a:ext>
            </a:extLst>
          </p:cNvPr>
          <p:cNvSpPr/>
          <p:nvPr/>
        </p:nvSpPr>
        <p:spPr>
          <a:xfrm>
            <a:off x="58378" y="54764"/>
            <a:ext cx="820399" cy="5029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8F41670-3C2A-4559-909F-4472C168063D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2758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6555031-0358-4A26-9FEB-4DC57FAA64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7255253"/>
              </p:ext>
            </p:extLst>
          </p:nvPr>
        </p:nvGraphicFramePr>
        <p:xfrm>
          <a:off x="5526096" y="4473986"/>
          <a:ext cx="102711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Worksheet" r:id="rId4" imgW="1323964" imgH="542915" progId="Excel.Sheet.12">
                  <p:link updateAutomatic="1"/>
                </p:oleObj>
              </mc:Choice>
              <mc:Fallback>
                <p:oleObj name="Worksheet" r:id="rId4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6096" y="4473986"/>
                        <a:ext cx="1027112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C910C8-DB99-4722-B14F-BC3E0E1CC8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9852775"/>
              </p:ext>
            </p:extLst>
          </p:nvPr>
        </p:nvGraphicFramePr>
        <p:xfrm>
          <a:off x="2910106" y="557725"/>
          <a:ext cx="9281893" cy="62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4263624-E74D-4A9F-9B98-56A7493BCB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977852"/>
              </p:ext>
            </p:extLst>
          </p:nvPr>
        </p:nvGraphicFramePr>
        <p:xfrm>
          <a:off x="3372555" y="4083863"/>
          <a:ext cx="1028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Worksheet" r:id="rId7" imgW="1323964" imgH="542915" progId="Excel.Sheet.12">
                  <p:link updateAutomatic="1"/>
                </p:oleObj>
              </mc:Choice>
              <mc:Fallback>
                <p:oleObj name="Worksheet" r:id="rId7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72555" y="4083863"/>
                        <a:ext cx="1028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7DAEA9C9-6D06-4015-807E-23F62CBAA3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341061"/>
              </p:ext>
            </p:extLst>
          </p:nvPr>
        </p:nvGraphicFramePr>
        <p:xfrm>
          <a:off x="11164887" y="3970072"/>
          <a:ext cx="10271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name="Worksheet" r:id="rId9" imgW="1323964" imgH="542915" progId="Excel.Sheet.12">
                  <p:link updateAutomatic="1"/>
                </p:oleObj>
              </mc:Choice>
              <mc:Fallback>
                <p:oleObj name="Worksheet" r:id="rId9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164887" y="3970072"/>
                        <a:ext cx="10271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9E670ED-144A-4033-A3D2-22230D6620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470046"/>
              </p:ext>
            </p:extLst>
          </p:nvPr>
        </p:nvGraphicFramePr>
        <p:xfrm>
          <a:off x="6724219" y="4472398"/>
          <a:ext cx="1028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Worksheet" r:id="rId11" imgW="1323964" imgH="542915" progId="Excel.Sheet.12">
                  <p:link updateAutomatic="1"/>
                </p:oleObj>
              </mc:Choice>
              <mc:Fallback>
                <p:oleObj name="Worksheet" r:id="rId11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24219" y="4472398"/>
                        <a:ext cx="1028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77B6EF35-8822-4548-A500-9DAB8C7C2E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826432"/>
              </p:ext>
            </p:extLst>
          </p:nvPr>
        </p:nvGraphicFramePr>
        <p:xfrm>
          <a:off x="9863455" y="3383941"/>
          <a:ext cx="10271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Worksheet" r:id="rId13" imgW="1323964" imgH="542915" progId="Excel.Sheet.12">
                  <p:link updateAutomatic="1"/>
                </p:oleObj>
              </mc:Choice>
              <mc:Fallback>
                <p:oleObj name="Worksheet" r:id="rId13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863455" y="3383941"/>
                        <a:ext cx="1027112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84C5DD06-F44C-4B90-8E58-E79702684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801145"/>
              </p:ext>
            </p:extLst>
          </p:nvPr>
        </p:nvGraphicFramePr>
        <p:xfrm>
          <a:off x="8778444" y="647289"/>
          <a:ext cx="1027113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Worksheet" r:id="rId15" imgW="1323964" imgH="542915" progId="Excel.Sheet.12">
                  <p:link updateAutomatic="1"/>
                </p:oleObj>
              </mc:Choice>
              <mc:Fallback>
                <p:oleObj name="Worksheet" r:id="rId15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778444" y="647289"/>
                        <a:ext cx="1027113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FC6BAD42-99EF-47D1-AC77-85AB2E50FD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664817"/>
              </p:ext>
            </p:extLst>
          </p:nvPr>
        </p:nvGraphicFramePr>
        <p:xfrm>
          <a:off x="7752919" y="3429000"/>
          <a:ext cx="10255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Worksheet" r:id="rId17" imgW="1323964" imgH="542915" progId="Excel.Sheet.12">
                  <p:link updateAutomatic="1"/>
                </p:oleObj>
              </mc:Choice>
              <mc:Fallback>
                <p:oleObj name="Worksheet" r:id="rId17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52919" y="3429000"/>
                        <a:ext cx="1025525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A3BA179-04BE-4DFB-B22A-DC6045F504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5120476"/>
              </p:ext>
            </p:extLst>
          </p:nvPr>
        </p:nvGraphicFramePr>
        <p:xfrm>
          <a:off x="0" y="588327"/>
          <a:ext cx="2864387" cy="626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EF8EB66-F0BB-4EAC-AD3F-2982A3FE71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909963"/>
              </p:ext>
            </p:extLst>
          </p:nvPr>
        </p:nvGraphicFramePr>
        <p:xfrm>
          <a:off x="878777" y="1811636"/>
          <a:ext cx="156845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Worksheet" r:id="rId20" imgW="1323964" imgH="542915" progId="Excel.Sheet.12">
                  <p:link updateAutomatic="1"/>
                </p:oleObj>
              </mc:Choice>
              <mc:Fallback>
                <p:oleObj name="Worksheet" r:id="rId20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78777" y="1811636"/>
                        <a:ext cx="1568450" cy="598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CD9E4007-FB7A-4A92-8807-C5877257FB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052409"/>
              </p:ext>
            </p:extLst>
          </p:nvPr>
        </p:nvGraphicFramePr>
        <p:xfrm>
          <a:off x="4476125" y="4083863"/>
          <a:ext cx="10271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Worksheet" r:id="rId22" imgW="1323964" imgH="542915" progId="Excel.Sheet.12">
                  <p:link updateAutomatic="1"/>
                </p:oleObj>
              </mc:Choice>
              <mc:Fallback>
                <p:oleObj name="Worksheet" r:id="rId22" imgW="1323964" imgH="542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476125" y="4083863"/>
                        <a:ext cx="10271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le 1">
            <a:extLst>
              <a:ext uri="{FF2B5EF4-FFF2-40B4-BE49-F238E27FC236}">
                <a16:creationId xmlns:a16="http://schemas.microsoft.com/office/drawing/2014/main" id="{997AAB6D-CA29-4757-891C-ADC34F8DD195}"/>
              </a:ext>
            </a:extLst>
          </p:cNvPr>
          <p:cNvSpPr txBox="1">
            <a:spLocks/>
          </p:cNvSpPr>
          <p:nvPr/>
        </p:nvSpPr>
        <p:spPr>
          <a:xfrm>
            <a:off x="10507" y="17955"/>
            <a:ext cx="12192000" cy="502961"/>
          </a:xfrm>
          <a:prstGeom prst="rect">
            <a:avLst/>
          </a:prstGeom>
          <a:solidFill>
            <a:srgbClr val="0033CC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bg1"/>
                </a:solidFill>
                <a:latin typeface="Arial Black" panose="020B0A04020102020204" pitchFamily="34" charset="0"/>
              </a:rPr>
              <a:t>Illegal Gambling</a:t>
            </a:r>
          </a:p>
        </p:txBody>
      </p:sp>
      <p:sp>
        <p:nvSpPr>
          <p:cNvPr id="26" name="Arrow: Left 25">
            <a:hlinkClick r:id="rId24" action="ppaction://hlinksldjump"/>
            <a:extLst>
              <a:ext uri="{FF2B5EF4-FFF2-40B4-BE49-F238E27FC236}">
                <a16:creationId xmlns:a16="http://schemas.microsoft.com/office/drawing/2014/main" id="{AAEA9B40-3FE2-4A8B-B8BF-074ACDC63797}"/>
              </a:ext>
            </a:extLst>
          </p:cNvPr>
          <p:cNvSpPr/>
          <p:nvPr/>
        </p:nvSpPr>
        <p:spPr>
          <a:xfrm>
            <a:off x="58378" y="54764"/>
            <a:ext cx="820399" cy="5029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93A8C7-2F1E-43B6-99BD-97685EEE7363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603" r="12978" b="-603"/>
          <a:stretch/>
        </p:blipFill>
        <p:spPr>
          <a:xfrm>
            <a:off x="11483442" y="6486408"/>
            <a:ext cx="708557" cy="37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95943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4648</TotalTime>
  <Words>1117</Words>
  <Application>Microsoft Office PowerPoint</Application>
  <PresentationFormat>Widescreen</PresentationFormat>
  <Paragraphs>184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Links</vt:lpstr>
      </vt:variant>
      <vt:variant>
        <vt:i4>175</vt:i4>
      </vt:variant>
      <vt:variant>
        <vt:lpstr>Slide Titles</vt:lpstr>
      </vt:variant>
      <vt:variant>
        <vt:i4>17</vt:i4>
      </vt:variant>
    </vt:vector>
  </HeadingPairs>
  <TitlesOfParts>
    <vt:vector size="198" baseType="lpstr">
      <vt:lpstr>Arial</vt:lpstr>
      <vt:lpstr>Arial Black</vt:lpstr>
      <vt:lpstr>Bodoni MT Black</vt:lpstr>
      <vt:lpstr>Calibri</vt:lpstr>
      <vt:lpstr>Gill Sans MT</vt:lpstr>
      <vt:lpstr>Parcel</vt:lpstr>
      <vt:lpstr>file:///E:\UCPER%20BRAVO\CIRAS-UCPER%20BRAVO%20-%20For%20Presentation%20Main%20File.xlsx!Coverage!R4C1:R4C10</vt:lpstr>
      <vt:lpstr>file:///E:\UCPER%20BRAVO\CIRAS-UCPER%20BRAVO%20-%20For%20Presentation%20Main%20File.xlsx!TCV!R3C9:R3C10</vt:lpstr>
      <vt:lpstr>file:///E:\UCPER%20BRAVO\CIRAS-UCPER%20BRAVO%20-%20For%20Presentation%20Main%20File.xlsx!TCV!R42C9:R42C10</vt:lpstr>
      <vt:lpstr>file:///E:\UCPER%20BRAVO\CIRAS-UCPER%20BRAVO%20-%20For%20Presentation%20Main%20File.xlsx!TCV!R43C9:R43C10</vt:lpstr>
      <vt:lpstr>file:///E:\UCPER%20BRAVO\CIRAS-UCPER%20BRAVO%20-%20For%20Presentation%20Main%20File.xlsx!TCV!R44C9:R44C10</vt:lpstr>
      <vt:lpstr>file:///E:\UCPER%20BRAVO\CIRAS-UCPER%20BRAVO%20-%20For%20Presentation%20Main%20File.xlsx!TCV!R45C9:R45C10</vt:lpstr>
      <vt:lpstr>file:///E:\UCPER%20BRAVO\CIRAS-UCPER%20BRAVO%20-%20For%20Presentation%20Main%20File.xlsx!TCV!R46C9:R46C10</vt:lpstr>
      <vt:lpstr>file:///E:\UCPER%20BRAVO\CIRAS-UCPER%20BRAVO%20-%20For%20Presentation%20Main%20File.xlsx!TCV!R47C9:R47C10</vt:lpstr>
      <vt:lpstr>file:///E:\UCPER%20BRAVO\CIRAS-UCPER%20BRAVO%20-%20For%20Presentation%20Main%20File.xlsx!TCV!R48C9:R48C10</vt:lpstr>
      <vt:lpstr>file:///E:\UCPER%20BRAVO\CIRAS-UCPER%20BRAVO%20-%20For%20Presentation%20Main%20File.xlsx!TCV!R49C9:R49C10</vt:lpstr>
      <vt:lpstr>file:///E:\UCPER%20BRAVO\CIRAS-UCPER%20BRAVO%20-%20For%20Presentation%20Main%20File.xlsx!TCV!R35C9:R35C10</vt:lpstr>
      <vt:lpstr>file:///E:\UCPER%20BRAVO\CIRAS-UCPER%20BRAVO%20-%20For%20Presentation%20Main%20File.xlsx!TCV!R30C9:R30C10</vt:lpstr>
      <vt:lpstr>file:///E:\UCPER%20BRAVO\CIRAS-UCPER%20BRAVO%20-%20For%20Presentation%20Main%20File.xlsx!TCV!R31C9:R31C10</vt:lpstr>
      <vt:lpstr>file:///E:\UCPER%20BRAVO\CIRAS-UCPER%20BRAVO%20-%20For%20Presentation%20Main%20File.xlsx!TCV!R8C9:R8C10</vt:lpstr>
      <vt:lpstr>file:///E:\UCPER%20BRAVO\CIRAS-UCPER%20BRAVO%20-%20For%20Presentation%20Main%20File.xlsx!TCV!R9C9:R9C10</vt:lpstr>
      <vt:lpstr>file:///E:\UCPER%20BRAVO\CIRAS-UCPER%20BRAVO%20-%20For%20Presentation%20Main%20File.xlsx!TCV!R10C9:R10C10</vt:lpstr>
      <vt:lpstr>file:///E:\UCPER%20BRAVO\CIRAS-UCPER%20BRAVO%20-%20For%20Presentation%20Main%20File.xlsx!TCV!R11C9:R11C10</vt:lpstr>
      <vt:lpstr>file:///E:\UCPER%20BRAVO\CIRAS-UCPER%20BRAVO%20-%20For%20Presentation%20Main%20File.xlsx!TCV!R12C9:R12C10</vt:lpstr>
      <vt:lpstr>file:///E:\UCPER%20BRAVO\CIRAS-UCPER%20BRAVO%20-%20For%20Presentation%20Main%20File.xlsx!TCV!R13C9:R13C10</vt:lpstr>
      <vt:lpstr>file:///E:\UCPER%20BRAVO\CIRAS-UCPER%20BRAVO%20-%20For%20Presentation%20Main%20File.xlsx!TCV!R14C9:R14C10</vt:lpstr>
      <vt:lpstr>file:///E:\UCPER%20BRAVO\CIRAS-UCPER%20BRAVO%20-%20For%20Presentation%20Main%20File.xlsx!TCV!R15C9:R15C10</vt:lpstr>
      <vt:lpstr>file:///E:\UCPER%20BRAVO\CIRAS-UCPER%20BRAVO%20-%20For%20Presentation%20Main%20File.xlsx!TCV!R16C9:R16C10</vt:lpstr>
      <vt:lpstr>file:///E:\UCPER%20BRAVO\CIRAS-UCPER%20BRAVO%20-%20For%20Presentation%20Main%20File.xlsx!TCV!R38C9:R38C10</vt:lpstr>
      <vt:lpstr>file:///E:\UCPER%20BRAVO\CIRAS-UCPER%20BRAVO%20-%20For%20Presentation%20Main%20File.xlsx!TCV!R32C9:R32C10</vt:lpstr>
      <vt:lpstr>file:///E:\UCPER%20BRAVO\CIRAS-UCPER%20BRAVO%20-%20For%20Presentation%20Main%20File.xlsx!TCV!R33C9:R33C10</vt:lpstr>
      <vt:lpstr>file:///E:\UCPER%20BRAVO\CIRAS-UCPER%20BRAVO%20-%20For%20Presentation%20Main%20File.xlsx!TCV!R34C9:R34C10</vt:lpstr>
      <vt:lpstr>file:///E:\UCPER%20BRAVO\CIRAS-UCPER%20BRAVO%20-%20For%20Presentation%20Main%20File.xlsx!TCV!R36C9:R36C10</vt:lpstr>
      <vt:lpstr>file:///E:\UCPER%20BRAVO\CIRAS-UCPER%20BRAVO%20-%20For%20Presentation%20Main%20File.xlsx!TCV!R37C9:R37C10</vt:lpstr>
      <vt:lpstr>file:///E:\UCPER%20BRAVO\CIRAS-UCPER%20BRAVO%20-%20For%20Presentation%20Main%20File.xlsx!Index!R31C9:R31C10</vt:lpstr>
      <vt:lpstr>file:///E:\UCPER%20BRAVO\CIRAS-UCPER%20BRAVO%20-%20For%20Presentation%20Main%20File.xlsx!Index!R38C9:R38C10</vt:lpstr>
      <vt:lpstr>file:///E:\UCPER%20BRAVO\CIRAS-UCPER%20BRAVO%20-%20For%20Presentation%20Main%20File.xlsx!Index!R35C9:R35C10</vt:lpstr>
      <vt:lpstr>file:///E:\UCPER%20BRAVO\CIRAS-UCPER%20BRAVO%20-%20For%20Presentation%20Main%20File.xlsx!Index!R36C9:R36C10</vt:lpstr>
      <vt:lpstr>file:///E:\UCPER%20BRAVO\CIRAS-UCPER%20BRAVO%20-%20For%20Presentation%20Main%20File.xlsx!Index!R33C9:R33C10</vt:lpstr>
      <vt:lpstr>file:///E:\UCPER%20BRAVO\CIRAS-UCPER%20BRAVO%20-%20For%20Presentation%20Main%20File.xlsx!Index!R37C9:R37C10</vt:lpstr>
      <vt:lpstr>file:///E:\UCPER%20BRAVO\CIRAS-UCPER%20BRAVO%20-%20For%20Presentation%20Main%20File.xlsx!Index!R32C9:R32C10</vt:lpstr>
      <vt:lpstr>file:///E:\UCPER%20BRAVO\CIRAS-UCPER%20BRAVO%20-%20For%20Presentation%20Main%20File.xlsx!Index!R34C9:R34C10</vt:lpstr>
      <vt:lpstr>file:///E:\UCPER%20BRAVO\CIRAS-UCPER%20BRAVO%20-%20For%20Presentation%20Main%20File.xlsx!Index!R30C9:R30C10</vt:lpstr>
      <vt:lpstr>file:///E:\UCPER%20BRAVO\CIRAS-UCPER%20BRAVO%20-%20For%20Presentation%20Main%20File.xlsx!Index!R11C9:R11C10</vt:lpstr>
      <vt:lpstr>file:///E:\UCPER%20BRAVO\CIRAS-UCPER%20BRAVO%20-%20For%20Presentation%20Main%20File.xlsx!Index!R14C9:R14C10</vt:lpstr>
      <vt:lpstr>file:///E:\UCPER%20BRAVO\CIRAS-UCPER%20BRAVO%20-%20For%20Presentation%20Main%20File.xlsx!Index!R8C9:R8C10</vt:lpstr>
      <vt:lpstr>file:///E:\UCPER%20BRAVO\CIRAS-UCPER%20BRAVO%20-%20For%20Presentation%20Main%20File.xlsx!Index!R10C9:R10C10</vt:lpstr>
      <vt:lpstr>file:///E:\UCPER%20BRAVO\CIRAS-UCPER%20BRAVO%20-%20For%20Presentation%20Main%20File.xlsx!Index!R3C9:R3C10</vt:lpstr>
      <vt:lpstr>file:///E:\UCPER%20BRAVO\CIRAS-UCPER%20BRAVO%20-%20For%20Presentation%20Main%20File.xlsx!Index!R16C9:R16C10</vt:lpstr>
      <vt:lpstr>file:///E:\UCPER%20BRAVO\CIRAS-UCPER%20BRAVO%20-%20For%20Presentation%20Main%20File.xlsx!Index!R9C9:R9C10</vt:lpstr>
      <vt:lpstr>file:///E:\UCPER%20BRAVO\CIRAS-UCPER%20BRAVO%20-%20For%20Presentation%20Main%20File.xlsx!Index!R12C9:R12C10</vt:lpstr>
      <vt:lpstr>file:///E:\UCPER%20BRAVO\CIRAS-UCPER%20BRAVO%20-%20For%20Presentation%20Main%20File.xlsx!Index!R13C9:R13C10</vt:lpstr>
      <vt:lpstr>file:///E:\UCPER%20BRAVO\CIRAS-UCPER%20BRAVO%20-%20For%20Presentation%20Main%20File.xlsx!Index!R15C9:R15C10</vt:lpstr>
      <vt:lpstr>file:///E:\UCPER%20BRAVO\CIRAS-UCPER%20BRAVO%20-%20For%20Presentation%20Main%20File.xlsx!Index!R44C9:R44C10</vt:lpstr>
      <vt:lpstr>file:///E:\UCPER%20BRAVO\CIRAS-UCPER%20BRAVO%20-%20For%20Presentation%20Main%20File.xlsx!Index!R45C9:R45C10</vt:lpstr>
      <vt:lpstr>file:///E:\UCPER%20BRAVO\CIRAS-UCPER%20BRAVO%20-%20For%20Presentation%20Main%20File.xlsx!Index!R46C9:R46C10</vt:lpstr>
      <vt:lpstr>file:///E:\UCPER%20BRAVO\CIRAS-UCPER%20BRAVO%20-%20For%20Presentation%20Main%20File.xlsx!Index!R47C9:R47C10</vt:lpstr>
      <vt:lpstr>file:///E:\UCPER%20BRAVO\CIRAS-UCPER%20BRAVO%20-%20For%20Presentation%20Main%20File.xlsx!Index!R48C9:R48C10</vt:lpstr>
      <vt:lpstr>file:///E:\UCPER%20BRAVO\CIRAS-UCPER%20BRAVO%20-%20For%20Presentation%20Main%20File.xlsx!Index!R49C9:R49C10</vt:lpstr>
      <vt:lpstr>file:///E:\UCPER%20BRAVO\CIRAS-UCPER%20BRAVO%20-%20For%20Presentation%20Main%20File.xlsx!Index!R50C9:R50C10</vt:lpstr>
      <vt:lpstr>file:///E:\UCPER%20BRAVO\CIRAS-UCPER%20BRAVO%20-%20For%20Presentation%20Main%20File.xlsx!Index!R51C9:R51C10</vt:lpstr>
      <vt:lpstr>file:///E:\UCPER%20BRAVO\CIRAS-UCPER%20BRAVO%20-%20For%20Presentation%20Main%20File.xlsx!8FC-SCC-PPOCPO!R34C9:R34C10</vt:lpstr>
      <vt:lpstr>file:///E:\UCPER%20BRAVO\CIRAS-UCPER%20BRAVO%20-%20For%20Presentation%20Main%20File.xlsx!8FC-SCC-PPOCPO!R28C9:R28C10</vt:lpstr>
      <vt:lpstr>file:///E:\UCPER%20BRAVO\CIRAS-UCPER%20BRAVO%20-%20For%20Presentation%20Main%20File.xlsx!8FC-SCC-PPOCPO!R29C9:R29C10</vt:lpstr>
      <vt:lpstr>file:///E:\UCPER%20BRAVO\CIRAS-UCPER%20BRAVO%20-%20For%20Presentation%20Main%20File.xlsx!8FC-SCC-PPOCPO!R33C9:R33C10</vt:lpstr>
      <vt:lpstr>file:///E:\UCPER%20BRAVO\CIRAS-UCPER%20BRAVO%20-%20For%20Presentation%20Main%20File.xlsx!8FC-SCC-PPOCPO!R32C9:R32C10</vt:lpstr>
      <vt:lpstr>file:///E:\UCPER%20BRAVO\CIRAS-UCPER%20BRAVO%20-%20For%20Presentation%20Main%20File.xlsx!8FC-SCC-PPOCPO!R11C9:R11C10</vt:lpstr>
      <vt:lpstr>file:///E:\UCPER%20BRAVO\CIRAS-UCPER%20BRAVO%20-%20For%20Presentation%20Main%20File.xlsx!8FC-SCC-PPOCPO!R27C9:R27C10</vt:lpstr>
      <vt:lpstr>file:///E:\UCPER%20BRAVO\CIRAS-UCPER%20BRAVO%20-%20For%20Presentation%20Main%20File.xlsx!8FC-SCC-PPOCPO!R30C9:R30C10</vt:lpstr>
      <vt:lpstr>file:///E:\UCPER%20BRAVO\CIRAS-UCPER%20BRAVO%20-%20For%20Presentation%20Main%20File.xlsx!8FC-SCC-PPOCPO!R31C9:R31C10</vt:lpstr>
      <vt:lpstr>file:///E:\UCPER%20BRAVO\CIRAS-UCPER%20BRAVO%20-%20For%20Presentation%20Main%20File.xlsx!8FC-SCC-PPOCPO!R12C9:R12C10</vt:lpstr>
      <vt:lpstr>file:///E:\UCPER%20BRAVO\CIRAS-UCPER%20BRAVO%20-%20For%20Presentation%20Main%20File.xlsx!8FC-SCC-PPOCPO!R5C9:R5C10</vt:lpstr>
      <vt:lpstr>file:///E:\UCPER%20BRAVO\CIRAS-UCPER%20BRAVO%20-%20For%20Presentation%20Main%20File.xlsx!8FC-SCC-PPOCPO!R6C9:R6C10</vt:lpstr>
      <vt:lpstr>file:///E:\UCPER%20BRAVO\CIRAS-UCPER%20BRAVO%20-%20For%20Presentation%20Main%20File.xlsx!8FC-SCC-PPOCPO!R7C9:R7C10</vt:lpstr>
      <vt:lpstr>file:///E:\UCPER%20BRAVO\CIRAS-UCPER%20BRAVO%20-%20For%20Presentation%20Main%20File.xlsx!8FC-SCC-PPOCPO!R8C9:R8C10</vt:lpstr>
      <vt:lpstr>file:///E:\UCPER%20BRAVO\CIRAS-UCPER%20BRAVO%20-%20For%20Presentation%20Main%20File.xlsx!8FC-SCC-PPOCPO!R9C9:R9C10</vt:lpstr>
      <vt:lpstr>file:///E:\UCPER%20BRAVO\CIRAS-UCPER%20BRAVO%20-%20For%20Presentation%20Main%20File.xlsx!8FC-SCC-PPOCPO!R10C9:R10C10</vt:lpstr>
      <vt:lpstr>file:///E:\UCPER%20BRAVO\CIRAS-UCPER%20BRAVO%20-%20For%20Presentation%20Main%20File.xlsx!Mur!R11C9:R11C10</vt:lpstr>
      <vt:lpstr>file:///E:\UCPER%20BRAVO\CIRAS-UCPER%20BRAVO%20-%20For%20Presentation%20Main%20File.xlsx!Mur!R15C9:R15C10</vt:lpstr>
      <vt:lpstr>file:///E:\UCPER%20BRAVO\CIRAS-UCPER%20BRAVO%20-%20For%20Presentation%20Main%20File.xlsx!Mur!R13C9:R13C10</vt:lpstr>
      <vt:lpstr>file:///E:\UCPER%20BRAVO\CIRAS-UCPER%20BRAVO%20-%20For%20Presentation%20Main%20File.xlsx!Mur!R17C9:R17C10</vt:lpstr>
      <vt:lpstr>file:///E:\UCPER%20BRAVO\CIRAS-UCPER%20BRAVO%20-%20For%20Presentation%20Main%20File.xlsx!Mur!R16C9:R16C10</vt:lpstr>
      <vt:lpstr>file:///E:\UCPER%20BRAVO\CIRAS-UCPER%20BRAVO%20-%20For%20Presentation%20Main%20File.xlsx!Mur!R10C9:R10C10</vt:lpstr>
      <vt:lpstr>file:///E:\UCPER%20BRAVO\CIRAS-UCPER%20BRAVO%20-%20For%20Presentation%20Main%20File.xlsx!Mur!R12C9:R12C10</vt:lpstr>
      <vt:lpstr>file:///E:\UCPER%20BRAVO\CIRAS-UCPER%20BRAVO%20-%20For%20Presentation%20Main%20File.xlsx!Mur!R14C9:R14C10</vt:lpstr>
      <vt:lpstr>file:///E:\UCPER%20BRAVO\CIRAS-UCPER%20BRAVO%20-%20For%20Presentation%20Main%20File.xlsx!Mur!R3C9:R3C10</vt:lpstr>
      <vt:lpstr>file:///E:\UCPER%20BRAVO\CIRAS-UCPER%20BRAVO%20-%20For%20Presentation%20Main%20File.xlsx!Hom!R16C9:R16C10</vt:lpstr>
      <vt:lpstr>file:///E:\UCPER%20BRAVO\CIRAS-UCPER%20BRAVO%20-%20For%20Presentation%20Main%20File.xlsx!Hom!R17C9:R17C10</vt:lpstr>
      <vt:lpstr>file:///E:\UCPER%20BRAVO\CIRAS-UCPER%20BRAVO%20-%20For%20Presentation%20Main%20File.xlsx!Hom!R13C9:R13C10</vt:lpstr>
      <vt:lpstr>file:///E:\UCPER%20BRAVO\CIRAS-UCPER%20BRAVO%20-%20For%20Presentation%20Main%20File.xlsx!Hom!R12C9:R12C10</vt:lpstr>
      <vt:lpstr>file:///E:\UCPER%20BRAVO\CIRAS-UCPER%20BRAVO%20-%20For%20Presentation%20Main%20File.xlsx!Hom!R11C9:R11C10</vt:lpstr>
      <vt:lpstr>file:///E:\UCPER%20BRAVO\CIRAS-UCPER%20BRAVO%20-%20For%20Presentation%20Main%20File.xlsx!Hom!R15C9:R15C10</vt:lpstr>
      <vt:lpstr>file:///E:\UCPER%20BRAVO\CIRAS-UCPER%20BRAVO%20-%20For%20Presentation%20Main%20File.xlsx!Hom!R14C9:R14C10</vt:lpstr>
      <vt:lpstr>file:///E:\UCPER%20BRAVO\CIRAS-UCPER%20BRAVO%20-%20For%20Presentation%20Main%20File.xlsx!Hom!R10C9:R10C10</vt:lpstr>
      <vt:lpstr>file:///E:\UCPER%20BRAVO\CIRAS-UCPER%20BRAVO%20-%20For%20Presentation%20Main%20File.xlsx!Hom!R3C9:R3C10</vt:lpstr>
      <vt:lpstr>file:///E:\UCPER%20BRAVO\CIRAS-UCPER%20BRAVO%20-%20For%20Presentation%20Main%20File.xlsx!Phy!R16C9:R16C10</vt:lpstr>
      <vt:lpstr>file:///E:\UCPER%20BRAVO\CIRAS-UCPER%20BRAVO%20-%20For%20Presentation%20Main%20File.xlsx!Phy!R13C9:R13C10</vt:lpstr>
      <vt:lpstr>file:///E:\UCPER%20BRAVO\CIRAS-UCPER%20BRAVO%20-%20For%20Presentation%20Main%20File.xlsx!Phy!R12C9:R12C10</vt:lpstr>
      <vt:lpstr>file:///E:\UCPER%20BRAVO\CIRAS-UCPER%20BRAVO%20-%20For%20Presentation%20Main%20File.xlsx!Phy!R10C9:R10C10</vt:lpstr>
      <vt:lpstr>file:///E:\UCPER%20BRAVO\CIRAS-UCPER%20BRAVO%20-%20For%20Presentation%20Main%20File.xlsx!Phy!R17C9:R17C10</vt:lpstr>
      <vt:lpstr>file:///E:\UCPER%20BRAVO\CIRAS-UCPER%20BRAVO%20-%20For%20Presentation%20Main%20File.xlsx!Phy!R11C9:R11C10</vt:lpstr>
      <vt:lpstr>file:///E:\UCPER%20BRAVO\CIRAS-UCPER%20BRAVO%20-%20For%20Presentation%20Main%20File.xlsx!Phy!R15C9:R15C10</vt:lpstr>
      <vt:lpstr>file:///E:\UCPER%20BRAVO\CIRAS-UCPER%20BRAVO%20-%20For%20Presentation%20Main%20File.xlsx!Phy!R3C9:R3C10</vt:lpstr>
      <vt:lpstr>file:///E:\UCPER%20BRAVO\CIRAS-UCPER%20BRAVO%20-%20For%20Presentation%20Main%20File.xlsx!Phy!R14C9:R14C10</vt:lpstr>
      <vt:lpstr>file:///E:\UCPER%20BRAVO\CIRAS-UCPER%20BRAVO%20-%20For%20Presentation%20Main%20File.xlsx!Rap!R14C9:R14C10</vt:lpstr>
      <vt:lpstr>file:///E:\UCPER%20BRAVO\CIRAS-UCPER%20BRAVO%20-%20For%20Presentation%20Main%20File.xlsx!Rap!R17C9:R17C10</vt:lpstr>
      <vt:lpstr>file:///E:\UCPER%20BRAVO\CIRAS-UCPER%20BRAVO%20-%20For%20Presentation%20Main%20File.xlsx!Rap!R10C9:R10C10</vt:lpstr>
      <vt:lpstr>file:///E:\UCPER%20BRAVO\CIRAS-UCPER%20BRAVO%20-%20For%20Presentation%20Main%20File.xlsx!Rap!R16C9:R16C10</vt:lpstr>
      <vt:lpstr>file:///E:\UCPER%20BRAVO\CIRAS-UCPER%20BRAVO%20-%20For%20Presentation%20Main%20File.xlsx!Rap!R13C9:R13C10</vt:lpstr>
      <vt:lpstr>file:///E:\UCPER%20BRAVO\CIRAS-UCPER%20BRAVO%20-%20For%20Presentation%20Main%20File.xlsx!Rap!R15C9:R15C10</vt:lpstr>
      <vt:lpstr>file:///E:\UCPER%20BRAVO\CIRAS-UCPER%20BRAVO%20-%20For%20Presentation%20Main%20File.xlsx!Rap!R11C9:R11C10</vt:lpstr>
      <vt:lpstr>file:///E:\UCPER%20BRAVO\CIRAS-UCPER%20BRAVO%20-%20For%20Presentation%20Main%20File.xlsx!Rap!R12C9:R12C10</vt:lpstr>
      <vt:lpstr>file:///E:\UCPER%20BRAVO\CIRAS-UCPER%20BRAVO%20-%20For%20Presentation%20Main%20File.xlsx!Rap!R3C9:R3C10</vt:lpstr>
      <vt:lpstr>file:///E:\UCPER%20BRAVO\CIRAS-UCPER%20BRAVO%20-%20For%20Presentation%20Main%20File.xlsx!Rob!R16C9:R16C10</vt:lpstr>
      <vt:lpstr>file:///E:\UCPER%20BRAVO\CIRAS-UCPER%20BRAVO%20-%20For%20Presentation%20Main%20File.xlsx!Rob!R10C9:R10C10</vt:lpstr>
      <vt:lpstr>file:///E:\UCPER%20BRAVO\CIRAS-UCPER%20BRAVO%20-%20For%20Presentation%20Main%20File.xlsx!Rob!R11C9:R11C10</vt:lpstr>
      <vt:lpstr>file:///E:\UCPER%20BRAVO\CIRAS-UCPER%20BRAVO%20-%20For%20Presentation%20Main%20File.xlsx!Rob!R13C9:R13C10</vt:lpstr>
      <vt:lpstr>file:///E:\UCPER%20BRAVO\CIRAS-UCPER%20BRAVO%20-%20For%20Presentation%20Main%20File.xlsx!Rob!R12C9:R12C10</vt:lpstr>
      <vt:lpstr>file:///E:\UCPER%20BRAVO\CIRAS-UCPER%20BRAVO%20-%20For%20Presentation%20Main%20File.xlsx!Rob!R15C9:R15C10</vt:lpstr>
      <vt:lpstr>file:///E:\UCPER%20BRAVO\CIRAS-UCPER%20BRAVO%20-%20For%20Presentation%20Main%20File.xlsx!Rob!R17C9:R17C10</vt:lpstr>
      <vt:lpstr>file:///E:\UCPER%20BRAVO\CIRAS-UCPER%20BRAVO%20-%20For%20Presentation%20Main%20File.xlsx!Rob!R3C9:R3C10</vt:lpstr>
      <vt:lpstr>file:///E:\UCPER%20BRAVO\CIRAS-UCPER%20BRAVO%20-%20For%20Presentation%20Main%20File.xlsx!Rob!R14C9:R14C10</vt:lpstr>
      <vt:lpstr>file:///E:\UCPER%20BRAVO\CIRAS-UCPER%20BRAVO%20-%20For%20Presentation%20Main%20File.xlsx!The!R13C9:R13C10</vt:lpstr>
      <vt:lpstr>file:///E:\UCPER%20BRAVO\CIRAS-UCPER%20BRAVO%20-%20For%20Presentation%20Main%20File.xlsx!The!R14C9:R14C10</vt:lpstr>
      <vt:lpstr>file:///E:\UCPER%20BRAVO\CIRAS-UCPER%20BRAVO%20-%20For%20Presentation%20Main%20File.xlsx!The!R10C9:R10C10</vt:lpstr>
      <vt:lpstr>file:///E:\UCPER%20BRAVO\CIRAS-UCPER%20BRAVO%20-%20For%20Presentation%20Main%20File.xlsx!The!R15C9:R15C10</vt:lpstr>
      <vt:lpstr>file:///E:\UCPER%20BRAVO\CIRAS-UCPER%20BRAVO%20-%20For%20Presentation%20Main%20File.xlsx!The!R12C9:R12C10</vt:lpstr>
      <vt:lpstr>file:///E:\UCPER%20BRAVO\CIRAS-UCPER%20BRAVO%20-%20For%20Presentation%20Main%20File.xlsx!The!R11C9:R11C10</vt:lpstr>
      <vt:lpstr>file:///E:\UCPER%20BRAVO\CIRAS-UCPER%20BRAVO%20-%20For%20Presentation%20Main%20File.xlsx!The!R3C9:R3C10</vt:lpstr>
      <vt:lpstr>file:///E:\UCPER%20BRAVO\CIRAS-UCPER%20BRAVO%20-%20For%20Presentation%20Main%20File.xlsx!The!R16C9:R16C10</vt:lpstr>
      <vt:lpstr>file:///E:\UCPER%20BRAVO\CIRAS-UCPER%20BRAVO%20-%20For%20Presentation%20Main%20File.xlsx!The!R17C9:R17C10</vt:lpstr>
      <vt:lpstr>file:///E:\UCPER%20BRAVO\CIRAS-UCPER%20BRAVO%20-%20For%20Presentation%20Main%20File.xlsx!CarMC!R17C9:R17C10</vt:lpstr>
      <vt:lpstr>file:///E:\UCPER%20BRAVO\CIRAS-UCPER%20BRAVO%20-%20For%20Presentation%20Main%20File.xlsx!CarMC!R14C9:R14C10</vt:lpstr>
      <vt:lpstr>file:///E:\UCPER%20BRAVO\CIRAS-UCPER%20BRAVO%20-%20For%20Presentation%20Main%20File.xlsx!CarMC!R13C9:R13C10</vt:lpstr>
      <vt:lpstr>file:///E:\UCPER%20BRAVO\CIRAS-UCPER%20BRAVO%20-%20For%20Presentation%20Main%20File.xlsx!CarMC!R11C9:R11C10</vt:lpstr>
      <vt:lpstr>file:///E:\UCPER%20BRAVO\CIRAS-UCPER%20BRAVO%20-%20For%20Presentation%20Main%20File.xlsx!CarMC!R10C9:R10C10</vt:lpstr>
      <vt:lpstr>file:///E:\UCPER%20BRAVO\CIRAS-UCPER%20BRAVO%20-%20For%20Presentation%20Main%20File.xlsx!CarMC!R16C9:R16C10</vt:lpstr>
      <vt:lpstr>file:///E:\UCPER%20BRAVO\CIRAS-UCPER%20BRAVO%20-%20For%20Presentation%20Main%20File.xlsx!CarMC!R12C9:R12C10</vt:lpstr>
      <vt:lpstr>file:///E:\UCPER%20BRAVO\CIRAS-UCPER%20BRAVO%20-%20For%20Presentation%20Main%20File.xlsx!CarMC!R3C9:R3C10</vt:lpstr>
      <vt:lpstr>file:///E:\UCPER%20BRAVO\CIRAS-UCPER%20BRAVO%20-%20For%20Presentation%20Main%20File.xlsx!CarMC!R15C9:R15C10</vt:lpstr>
      <vt:lpstr>file:///E:\UCPER%20BRAVO\CIRAS-UCPER%20BRAVO%20-%20For%20Presentation%20Main%20File.xlsx!RapHom!R11C9:R11C10</vt:lpstr>
      <vt:lpstr>file:///E:\UCPER%20BRAVO\CIRAS-UCPER%20BRAVO%20-%20For%20Presentation%20Main%20File.xlsx!RapHom!R13C9:R13C10</vt:lpstr>
      <vt:lpstr>file:///E:\UCPER%20BRAVO\CIRAS-UCPER%20BRAVO%20-%20For%20Presentation%20Main%20File.xlsx!RapHom!R17C9:R17C10</vt:lpstr>
      <vt:lpstr>file:///E:\UCPER%20BRAVO\CIRAS-UCPER%20BRAVO%20-%20For%20Presentation%20Main%20File.xlsx!RapHom!R15C9:R15C10</vt:lpstr>
      <vt:lpstr>file:///E:\UCPER%20BRAVO\CIRAS-UCPER%20BRAVO%20-%20For%20Presentation%20Main%20File.xlsx!RapHom!R16C9:R16C10</vt:lpstr>
      <vt:lpstr>file:///E:\UCPER%20BRAVO\CIRAS-UCPER%20BRAVO%20-%20For%20Presentation%20Main%20File.xlsx!RapHom!R10C9:R10C10</vt:lpstr>
      <vt:lpstr>file:///E:\UCPER%20BRAVO\CIRAS-UCPER%20BRAVO%20-%20For%20Presentation%20Main%20File.xlsx!RapHom!R12C9:R12C10</vt:lpstr>
      <vt:lpstr>file:///E:\UCPER%20BRAVO\CIRAS-UCPER%20BRAVO%20-%20For%20Presentation%20Main%20File.xlsx!RapHom!R3C9:R3C10</vt:lpstr>
      <vt:lpstr>file:///E:\UCPER%20BRAVO\CIRAS-UCPER%20BRAVO%20-%20For%20Presentation%20Main%20File.xlsx!RapHom!R14C9:R14C10</vt:lpstr>
      <vt:lpstr>file:///E:\UCPER%20BRAVO\CIRAS-UCPER%20BRAVO%20-%20For%20Presentation%20Main%20File.xlsx!NonIndexCrimes!R15C9:R15C10</vt:lpstr>
      <vt:lpstr>file:///E:\UCPER%20BRAVO\CIRAS-UCPER%20BRAVO%20-%20For%20Presentation%20Main%20File.xlsx!NonIndexCrimes!R11C9:R11C10</vt:lpstr>
      <vt:lpstr>file:///E:\UCPER%20BRAVO\CIRAS-UCPER%20BRAVO%20-%20For%20Presentation%20Main%20File.xlsx!NonIndexCrimes!R17C9:R17C10</vt:lpstr>
      <vt:lpstr>file:///E:\UCPER%20BRAVO\CIRAS-UCPER%20BRAVO%20-%20For%20Presentation%20Main%20File.xlsx!NonIndexCrimes!R10C9:R10C10</vt:lpstr>
      <vt:lpstr>file:///E:\UCPER%20BRAVO\CIRAS-UCPER%20BRAVO%20-%20For%20Presentation%20Main%20File.xlsx!NonIndexCrimes!R3C9:R3C10</vt:lpstr>
      <vt:lpstr>file:///E:\UCPER%20BRAVO\CIRAS-UCPER%20BRAVO%20-%20For%20Presentation%20Main%20File.xlsx!NonIndexCrimes!R12C9:R12C10</vt:lpstr>
      <vt:lpstr>file:///E:\UCPER%20BRAVO\CIRAS-UCPER%20BRAVO%20-%20For%20Presentation%20Main%20File.xlsx!NonIndexCrimes!R13C9:R13C10</vt:lpstr>
      <vt:lpstr>file:///E:\UCPER%20BRAVO\CIRAS-UCPER%20BRAVO%20-%20For%20Presentation%20Main%20File.xlsx!NonIndexCrimes!R14C9:R14C10</vt:lpstr>
      <vt:lpstr>file:///E:\UCPER%20BRAVO\CIRAS-UCPER%20BRAVO%20-%20For%20Presentation%20Main%20File.xlsx!NonIndexCrimes!R16C9:R16C10</vt:lpstr>
      <vt:lpstr>file:///E:\UCPER%20BRAVO\CIRAS-UCPER%20BRAVO%20-%20For%20Presentation%20Main%20File.xlsx!PoliceOps!R11C9:R11C10</vt:lpstr>
      <vt:lpstr>file:///E:\UCPER%20BRAVO\CIRAS-UCPER%20BRAVO%20-%20For%20Presentation%20Main%20File.xlsx!PoliceOps!R10C9:R10C10</vt:lpstr>
      <vt:lpstr>file:///E:\UCPER%20BRAVO\CIRAS-UCPER%20BRAVO%20-%20For%20Presentation%20Main%20File.xlsx!PoliceOps!R12C9:R12C10</vt:lpstr>
      <vt:lpstr>file:///E:\UCPER%20BRAVO\CIRAS-UCPER%20BRAVO%20-%20For%20Presentation%20Main%20File.xlsx!PoliceOps!R8C9:R8C10</vt:lpstr>
      <vt:lpstr>file:///E:\UCPER%20BRAVO\CIRAS-UCPER%20BRAVO%20-%20For%20Presentation%20Main%20File.xlsx!PoliceOps!R9C9:R9C10</vt:lpstr>
      <vt:lpstr>file:///E:\UCPER%20BRAVO\CIRAS-UCPER%20BRAVO%20-%20For%20Presentation%20Main%20File.xlsx!Drugs!R13C9:R13C10</vt:lpstr>
      <vt:lpstr>file:///E:\UCPER%20BRAVO\CIRAS-UCPER%20BRAVO%20-%20For%20Presentation%20Main%20File.xlsx!Drugs!R12C9:R12C10</vt:lpstr>
      <vt:lpstr>file:///E:\UCPER%20BRAVO\CIRAS-UCPER%20BRAVO%20-%20For%20Presentation%20Main%20File.xlsx!Drugs!R15C9:R15C10</vt:lpstr>
      <vt:lpstr>file:///E:\UCPER%20BRAVO\CIRAS-UCPER%20BRAVO%20-%20For%20Presentation%20Main%20File.xlsx!Drugs!R14C9:R14C10</vt:lpstr>
      <vt:lpstr>file:///E:\UCPER%20BRAVO\CIRAS-UCPER%20BRAVO%20-%20For%20Presentation%20Main%20File.xlsx!Drugs!R11C9:R11C10</vt:lpstr>
      <vt:lpstr>file:///E:\UCPER%20BRAVO\CIRAS-UCPER%20BRAVO%20-%20For%20Presentation%20Main%20File.xlsx!Drugs!R17C9:R17C10</vt:lpstr>
      <vt:lpstr>file:///E:\UCPER%20BRAVO\CIRAS-UCPER%20BRAVO%20-%20For%20Presentation%20Main%20File.xlsx!Drugs!R3C9:R3C10</vt:lpstr>
      <vt:lpstr>file:///E:\UCPER%20BRAVO\CIRAS-UCPER%20BRAVO%20-%20For%20Presentation%20Main%20File.xlsx!Drugs!R10C9:R10C10</vt:lpstr>
      <vt:lpstr>file:///E:\UCPER%20BRAVO\CIRAS-UCPER%20BRAVO%20-%20For%20Presentation%20Main%20File.xlsx!Drugs!R16C9:R16C10</vt:lpstr>
      <vt:lpstr>file:///E:\UCPER%20BRAVO\CIRAS-UCPER%20BRAVO%20-%20For%20Presentation%20Main%20File.xlsx!Gambling!R12C9:R12C10</vt:lpstr>
      <vt:lpstr>file:///E:\UCPER%20BRAVO\CIRAS-UCPER%20BRAVO%20-%20For%20Presentation%20Main%20File.xlsx!Gambling!R10C9:R10C10</vt:lpstr>
      <vt:lpstr>file:///E:\UCPER%20BRAVO\CIRAS-UCPER%20BRAVO%20-%20For%20Presentation%20Main%20File.xlsx!Gambling!R17C9:R17C10</vt:lpstr>
      <vt:lpstr>file:///E:\UCPER%20BRAVO\CIRAS-UCPER%20BRAVO%20-%20For%20Presentation%20Main%20File.xlsx!Gambling!R13C9:R13C10</vt:lpstr>
      <vt:lpstr>file:///E:\UCPER%20BRAVO\CIRAS-UCPER%20BRAVO%20-%20For%20Presentation%20Main%20File.xlsx!Gambling!R16C9:R16C10</vt:lpstr>
      <vt:lpstr>file:///E:\UCPER%20BRAVO\CIRAS-UCPER%20BRAVO%20-%20For%20Presentation%20Main%20File.xlsx!Gambling!R15C9:R15C10</vt:lpstr>
      <vt:lpstr>file:///E:\UCPER%20BRAVO\CIRAS-UCPER%20BRAVO%20-%20For%20Presentation%20Main%20File.xlsx!Gambling!R14C9:R14C10</vt:lpstr>
      <vt:lpstr>file:///E:\UCPER%20BRAVO\CIRAS-UCPER%20BRAVO%20-%20For%20Presentation%20Main%20File.xlsx!Gambling!R3C9:R3C10</vt:lpstr>
      <vt:lpstr>file:///E:\UCPER%20BRAVO\CIRAS-UCPER%20BRAVO%20-%20For%20Presentation%20Main%20File.xlsx!Gambling!R11C9:R11C10</vt:lpstr>
      <vt:lpstr>PRO6  Crime Situation</vt:lpstr>
      <vt:lpstr>Total Crime Incidents</vt:lpstr>
      <vt:lpstr>Total Crime Incidents - Breakdown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 Situation</dc:title>
  <dc:creator>PRO6 GIS-BCA Admin</dc:creator>
  <cp:lastModifiedBy>MANDIRIGMA</cp:lastModifiedBy>
  <cp:revision>711</cp:revision>
  <cp:lastPrinted>2020-03-27T03:03:15Z</cp:lastPrinted>
  <dcterms:created xsi:type="dcterms:W3CDTF">2019-07-17T00:53:24Z</dcterms:created>
  <dcterms:modified xsi:type="dcterms:W3CDTF">2021-10-06T03:54:09Z</dcterms:modified>
</cp:coreProperties>
</file>